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40"/>
  </p:handoutMasterIdLst>
  <p:sldIdLst>
    <p:sldId id="256" r:id="rId2"/>
    <p:sldId id="284" r:id="rId3"/>
    <p:sldId id="312" r:id="rId4"/>
    <p:sldId id="313" r:id="rId5"/>
    <p:sldId id="291" r:id="rId6"/>
    <p:sldId id="303" r:id="rId7"/>
    <p:sldId id="304" r:id="rId8"/>
    <p:sldId id="298" r:id="rId9"/>
    <p:sldId id="299" r:id="rId10"/>
    <p:sldId id="300" r:id="rId11"/>
    <p:sldId id="301" r:id="rId12"/>
    <p:sldId id="302" r:id="rId13"/>
    <p:sldId id="315" r:id="rId14"/>
    <p:sldId id="317" r:id="rId15"/>
    <p:sldId id="318" r:id="rId16"/>
    <p:sldId id="319" r:id="rId17"/>
    <p:sldId id="316" r:id="rId18"/>
    <p:sldId id="320" r:id="rId19"/>
    <p:sldId id="321" r:id="rId20"/>
    <p:sldId id="314" r:id="rId21"/>
    <p:sldId id="292" r:id="rId22"/>
    <p:sldId id="305" r:id="rId23"/>
    <p:sldId id="322" r:id="rId24"/>
    <p:sldId id="306" r:id="rId25"/>
    <p:sldId id="307" r:id="rId26"/>
    <p:sldId id="308" r:id="rId27"/>
    <p:sldId id="309" r:id="rId28"/>
    <p:sldId id="310" r:id="rId29"/>
    <p:sldId id="280" r:id="rId30"/>
    <p:sldId id="281" r:id="rId31"/>
    <p:sldId id="258" r:id="rId32"/>
    <p:sldId id="259" r:id="rId33"/>
    <p:sldId id="260" r:id="rId34"/>
    <p:sldId id="267" r:id="rId35"/>
    <p:sldId id="269" r:id="rId36"/>
    <p:sldId id="270" r:id="rId37"/>
    <p:sldId id="311" r:id="rId38"/>
    <p:sldId id="279" r:id="rId39"/>
  </p:sldIdLst>
  <p:sldSz cx="9144000" cy="6858000" type="screen4x3"/>
  <p:notesSz cx="7004050" cy="929005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0000CC"/>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62" autoAdjust="0"/>
    <p:restoredTop sz="94660"/>
  </p:normalViewPr>
  <p:slideViewPr>
    <p:cSldViewPr>
      <p:cViewPr varScale="1">
        <p:scale>
          <a:sx n="70" d="100"/>
          <a:sy n="70" d="100"/>
        </p:scale>
        <p:origin x="1380" y="-6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53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31747" name="Rectangle 3"/>
          <p:cNvSpPr>
            <a:spLocks noGrp="1" noChangeArrowheads="1"/>
          </p:cNvSpPr>
          <p:nvPr>
            <p:ph type="dt" sz="quarter" idx="1"/>
          </p:nvPr>
        </p:nvSpPr>
        <p:spPr bwMode="auto">
          <a:xfrm>
            <a:off x="3967163" y="0"/>
            <a:ext cx="30353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1748" name="Rectangle 4"/>
          <p:cNvSpPr>
            <a:spLocks noGrp="1" noChangeArrowheads="1"/>
          </p:cNvSpPr>
          <p:nvPr>
            <p:ph type="ftr" sz="quarter" idx="2"/>
          </p:nvPr>
        </p:nvSpPr>
        <p:spPr bwMode="auto">
          <a:xfrm>
            <a:off x="0" y="8823325"/>
            <a:ext cx="30353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31749" name="Rectangle 5"/>
          <p:cNvSpPr>
            <a:spLocks noGrp="1" noChangeArrowheads="1"/>
          </p:cNvSpPr>
          <p:nvPr>
            <p:ph type="sldNum" sz="quarter" idx="3"/>
          </p:nvPr>
        </p:nvSpPr>
        <p:spPr bwMode="auto">
          <a:xfrm>
            <a:off x="3967163" y="8823325"/>
            <a:ext cx="30353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4E8535B-BFF4-41CE-8703-96A8B8CCCC70}" type="slidenum">
              <a:rPr lang="en-US" altLang="en-US"/>
              <a:pPr/>
              <a:t>‹#›</a:t>
            </a:fld>
            <a:endParaRPr lang="en-US" altLang="en-US"/>
          </a:p>
        </p:txBody>
      </p:sp>
    </p:spTree>
    <p:extLst>
      <p:ext uri="{BB962C8B-B14F-4D97-AF65-F5344CB8AC3E}">
        <p14:creationId xmlns:p14="http://schemas.microsoft.com/office/powerpoint/2010/main" val="42514346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5375953-C150-4737-BBFA-A88678917DCA}" type="slidenum">
              <a:rPr lang="en-US" altLang="en-US"/>
              <a:pPr/>
              <a:t>‹#›</a:t>
            </a:fld>
            <a:endParaRPr lang="en-US" altLang="en-US"/>
          </a:p>
        </p:txBody>
      </p:sp>
    </p:spTree>
    <p:extLst>
      <p:ext uri="{BB962C8B-B14F-4D97-AF65-F5344CB8AC3E}">
        <p14:creationId xmlns:p14="http://schemas.microsoft.com/office/powerpoint/2010/main" val="3971742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C20F98D-0A3A-484B-A206-37FD371A36E6}" type="slidenum">
              <a:rPr lang="en-US" altLang="en-US"/>
              <a:pPr/>
              <a:t>‹#›</a:t>
            </a:fld>
            <a:endParaRPr lang="en-US" altLang="en-US"/>
          </a:p>
        </p:txBody>
      </p:sp>
    </p:spTree>
    <p:extLst>
      <p:ext uri="{BB962C8B-B14F-4D97-AF65-F5344CB8AC3E}">
        <p14:creationId xmlns:p14="http://schemas.microsoft.com/office/powerpoint/2010/main" val="68638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D914CD1-CF20-4EF0-A537-B99E4AC6F0FC}" type="slidenum">
              <a:rPr lang="en-US" altLang="en-US"/>
              <a:pPr/>
              <a:t>‹#›</a:t>
            </a:fld>
            <a:endParaRPr lang="en-US" altLang="en-US"/>
          </a:p>
        </p:txBody>
      </p:sp>
    </p:spTree>
    <p:extLst>
      <p:ext uri="{BB962C8B-B14F-4D97-AF65-F5344CB8AC3E}">
        <p14:creationId xmlns:p14="http://schemas.microsoft.com/office/powerpoint/2010/main" val="287838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latin typeface="Arial" panose="020B0604020202020204" pitchFamily="34" charset="0"/>
              </a:rPr>
              <a:t>“</a:t>
            </a:r>
          </a:p>
        </p:txBody>
      </p:sp>
      <p:sp>
        <p:nvSpPr>
          <p:cNvPr id="6" name="TextBox 5"/>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latin typeface="Arial" panose="020B0604020202020204" pitchFamily="34" charset="0"/>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fld id="{1EA2A60C-4505-4EA9-8B54-4B0742FB15B2}" type="slidenum">
              <a:rPr lang="en-US" altLang="en-US"/>
              <a:pPr/>
              <a:t>‹#›</a:t>
            </a:fld>
            <a:endParaRPr lang="en-US" altLang="en-US"/>
          </a:p>
        </p:txBody>
      </p:sp>
    </p:spTree>
    <p:extLst>
      <p:ext uri="{BB962C8B-B14F-4D97-AF65-F5344CB8AC3E}">
        <p14:creationId xmlns:p14="http://schemas.microsoft.com/office/powerpoint/2010/main" val="3856789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1AE1B30-9F05-435B-B643-E75C259B09CF}" type="slidenum">
              <a:rPr lang="en-US" altLang="en-US"/>
              <a:pPr/>
              <a:t>‹#›</a:t>
            </a:fld>
            <a:endParaRPr lang="en-US" altLang="en-US"/>
          </a:p>
        </p:txBody>
      </p:sp>
    </p:spTree>
    <p:extLst>
      <p:ext uri="{BB962C8B-B14F-4D97-AF65-F5344CB8AC3E}">
        <p14:creationId xmlns:p14="http://schemas.microsoft.com/office/powerpoint/2010/main" val="223995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fld id="{FB169E37-868F-4057-9137-458ED7A09DBF}" type="slidenum">
              <a:rPr lang="en-US" altLang="en-US"/>
              <a:pPr/>
              <a:t>‹#›</a:t>
            </a:fld>
            <a:endParaRPr lang="en-US" altLang="en-US"/>
          </a:p>
        </p:txBody>
      </p:sp>
    </p:spTree>
    <p:extLst>
      <p:ext uri="{BB962C8B-B14F-4D97-AF65-F5344CB8AC3E}">
        <p14:creationId xmlns:p14="http://schemas.microsoft.com/office/powerpoint/2010/main" val="897546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fld id="{F901B365-0DD6-4CDE-80EF-2E217AC8B8EA}" type="slidenum">
              <a:rPr lang="en-US" altLang="en-US"/>
              <a:pPr/>
              <a:t>‹#›</a:t>
            </a:fld>
            <a:endParaRPr lang="en-US" altLang="en-US"/>
          </a:p>
        </p:txBody>
      </p:sp>
    </p:spTree>
    <p:extLst>
      <p:ext uri="{BB962C8B-B14F-4D97-AF65-F5344CB8AC3E}">
        <p14:creationId xmlns:p14="http://schemas.microsoft.com/office/powerpoint/2010/main" val="1079953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062EB11-0277-4081-BF79-92324AB3FA68}" type="slidenum">
              <a:rPr lang="en-US" altLang="en-US"/>
              <a:pPr/>
              <a:t>‹#›</a:t>
            </a:fld>
            <a:endParaRPr lang="en-US" altLang="en-US"/>
          </a:p>
        </p:txBody>
      </p:sp>
    </p:spTree>
    <p:extLst>
      <p:ext uri="{BB962C8B-B14F-4D97-AF65-F5344CB8AC3E}">
        <p14:creationId xmlns:p14="http://schemas.microsoft.com/office/powerpoint/2010/main" val="1898776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54FFE79-91BF-49B3-9AAB-F50589E40A5C}" type="slidenum">
              <a:rPr lang="en-US" altLang="en-US"/>
              <a:pPr/>
              <a:t>‹#›</a:t>
            </a:fld>
            <a:endParaRPr lang="en-US" altLang="en-US"/>
          </a:p>
        </p:txBody>
      </p:sp>
    </p:spTree>
    <p:extLst>
      <p:ext uri="{BB962C8B-B14F-4D97-AF65-F5344CB8AC3E}">
        <p14:creationId xmlns:p14="http://schemas.microsoft.com/office/powerpoint/2010/main" val="303430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D176719-56A4-4B11-88D7-9FD707231E71}" type="slidenum">
              <a:rPr lang="en-US" altLang="en-US"/>
              <a:pPr/>
              <a:t>‹#›</a:t>
            </a:fld>
            <a:endParaRPr lang="en-US" altLang="en-US"/>
          </a:p>
        </p:txBody>
      </p:sp>
    </p:spTree>
    <p:extLst>
      <p:ext uri="{BB962C8B-B14F-4D97-AF65-F5344CB8AC3E}">
        <p14:creationId xmlns:p14="http://schemas.microsoft.com/office/powerpoint/2010/main" val="1315904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B2B76F3-5A9A-4874-9F8E-35B24DB9B271}" type="slidenum">
              <a:rPr lang="en-US" altLang="en-US"/>
              <a:pPr/>
              <a:t>‹#›</a:t>
            </a:fld>
            <a:endParaRPr lang="en-US" altLang="en-US"/>
          </a:p>
        </p:txBody>
      </p:sp>
    </p:spTree>
    <p:extLst>
      <p:ext uri="{BB962C8B-B14F-4D97-AF65-F5344CB8AC3E}">
        <p14:creationId xmlns:p14="http://schemas.microsoft.com/office/powerpoint/2010/main" val="873800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CEC972A-7DDF-4039-AE32-0E9713DD62AA}" type="slidenum">
              <a:rPr lang="en-US" altLang="en-US"/>
              <a:pPr/>
              <a:t>‹#›</a:t>
            </a:fld>
            <a:endParaRPr lang="en-US" altLang="en-US"/>
          </a:p>
        </p:txBody>
      </p:sp>
    </p:spTree>
    <p:extLst>
      <p:ext uri="{BB962C8B-B14F-4D97-AF65-F5344CB8AC3E}">
        <p14:creationId xmlns:p14="http://schemas.microsoft.com/office/powerpoint/2010/main" val="107926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3020C3E-1015-46D4-8B70-95D86932ABAA}" type="slidenum">
              <a:rPr lang="en-US" altLang="en-US"/>
              <a:pPr/>
              <a:t>‹#›</a:t>
            </a:fld>
            <a:endParaRPr lang="en-US" altLang="en-US"/>
          </a:p>
        </p:txBody>
      </p:sp>
    </p:spTree>
    <p:extLst>
      <p:ext uri="{BB962C8B-B14F-4D97-AF65-F5344CB8AC3E}">
        <p14:creationId xmlns:p14="http://schemas.microsoft.com/office/powerpoint/2010/main" val="124096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5B703D9-F418-4514-AF54-E548B4663409}" type="slidenum">
              <a:rPr lang="en-US" altLang="en-US"/>
              <a:pPr/>
              <a:t>‹#›</a:t>
            </a:fld>
            <a:endParaRPr lang="en-US" altLang="en-US"/>
          </a:p>
        </p:txBody>
      </p:sp>
    </p:spTree>
    <p:extLst>
      <p:ext uri="{BB962C8B-B14F-4D97-AF65-F5344CB8AC3E}">
        <p14:creationId xmlns:p14="http://schemas.microsoft.com/office/powerpoint/2010/main" val="397692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15DACC61-BBB8-44AC-AE72-AA10F71AAAA7}" type="slidenum">
              <a:rPr lang="en-US" altLang="en-US"/>
              <a:pPr/>
              <a:t>‹#›</a:t>
            </a:fld>
            <a:endParaRPr lang="en-US" altLang="en-US"/>
          </a:p>
        </p:txBody>
      </p:sp>
    </p:spTree>
    <p:extLst>
      <p:ext uri="{BB962C8B-B14F-4D97-AF65-F5344CB8AC3E}">
        <p14:creationId xmlns:p14="http://schemas.microsoft.com/office/powerpoint/2010/main" val="316183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83CA338-8823-4A03-86A6-5F3C063C36F4}" type="slidenum">
              <a:rPr lang="en-US" altLang="en-US"/>
              <a:pPr/>
              <a:t>‹#›</a:t>
            </a:fld>
            <a:endParaRPr lang="en-US" altLang="en-US"/>
          </a:p>
        </p:txBody>
      </p:sp>
    </p:spTree>
    <p:extLst>
      <p:ext uri="{BB962C8B-B14F-4D97-AF65-F5344CB8AC3E}">
        <p14:creationId xmlns:p14="http://schemas.microsoft.com/office/powerpoint/2010/main" val="198079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EBA3278-FA63-4326-8190-529FF61B7C51}" type="slidenum">
              <a:rPr lang="en-US" altLang="en-US"/>
              <a:pPr/>
              <a:t>‹#›</a:t>
            </a:fld>
            <a:endParaRPr lang="en-US" altLang="en-US"/>
          </a:p>
        </p:txBody>
      </p:sp>
    </p:spTree>
    <p:extLst>
      <p:ext uri="{BB962C8B-B14F-4D97-AF65-F5344CB8AC3E}">
        <p14:creationId xmlns:p14="http://schemas.microsoft.com/office/powerpoint/2010/main" val="233188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defRPr>
            </a:lvl1pPr>
          </a:lstStyle>
          <a:p>
            <a:fld id="{E0159AA6-B66C-4731-850B-522198B6CDDC}"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43" r:id="rId12"/>
    <p:sldLayoutId id="2147483738" r:id="rId13"/>
    <p:sldLayoutId id="2147483739" r:id="rId14"/>
    <p:sldLayoutId id="2147483740" r:id="rId15"/>
    <p:sldLayoutId id="2147483741" r:id="rId16"/>
    <p:sldLayoutId id="2147483742" r:id="rId17"/>
  </p:sldLayoutIdLst>
  <p:txStyles>
    <p:titleStyle>
      <a:lvl1pPr algn="ctr" rtl="0" fontAlgn="base">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fontAlgn="base">
        <a:lnSpc>
          <a:spcPct val="90000"/>
        </a:lnSpc>
        <a:spcBef>
          <a:spcPct val="0"/>
        </a:spcBef>
        <a:spcAft>
          <a:spcPct val="0"/>
        </a:spcAft>
        <a:defRPr sz="3400" b="1">
          <a:solidFill>
            <a:schemeClr val="tx1"/>
          </a:solidFill>
          <a:latin typeface="Bookman Old Style" pitchFamily="18" charset="0"/>
        </a:defRPr>
      </a:lvl2pPr>
      <a:lvl3pPr algn="ctr" rtl="0" fontAlgn="base">
        <a:lnSpc>
          <a:spcPct val="90000"/>
        </a:lnSpc>
        <a:spcBef>
          <a:spcPct val="0"/>
        </a:spcBef>
        <a:spcAft>
          <a:spcPct val="0"/>
        </a:spcAft>
        <a:defRPr sz="3400" b="1">
          <a:solidFill>
            <a:schemeClr val="tx1"/>
          </a:solidFill>
          <a:latin typeface="Bookman Old Style" pitchFamily="18" charset="0"/>
        </a:defRPr>
      </a:lvl3pPr>
      <a:lvl4pPr algn="ctr" rtl="0" fontAlgn="base">
        <a:lnSpc>
          <a:spcPct val="90000"/>
        </a:lnSpc>
        <a:spcBef>
          <a:spcPct val="0"/>
        </a:spcBef>
        <a:spcAft>
          <a:spcPct val="0"/>
        </a:spcAft>
        <a:defRPr sz="3400" b="1">
          <a:solidFill>
            <a:schemeClr val="tx1"/>
          </a:solidFill>
          <a:latin typeface="Bookman Old Style" pitchFamily="18" charset="0"/>
        </a:defRPr>
      </a:lvl4pPr>
      <a:lvl5pPr algn="ctr" rtl="0" fontAlgn="base">
        <a:lnSpc>
          <a:spcPct val="90000"/>
        </a:lnSpc>
        <a:spcBef>
          <a:spcPct val="0"/>
        </a:spcBef>
        <a:spcAft>
          <a:spcPct val="0"/>
        </a:spcAft>
        <a:defRPr sz="3400" b="1">
          <a:solidFill>
            <a:schemeClr val="tx1"/>
          </a:solidFill>
          <a:latin typeface="Bookman Old Style" pitchFamily="18" charset="0"/>
        </a:defRPr>
      </a:lvl5pPr>
      <a:lvl6pPr marL="457200" algn="ctr" rtl="0" fontAlgn="base">
        <a:lnSpc>
          <a:spcPct val="90000"/>
        </a:lnSpc>
        <a:spcBef>
          <a:spcPct val="0"/>
        </a:spcBef>
        <a:spcAft>
          <a:spcPct val="0"/>
        </a:spcAft>
        <a:defRPr sz="3400" b="1">
          <a:solidFill>
            <a:schemeClr val="tx1"/>
          </a:solidFill>
          <a:latin typeface="Bookman Old Style" pitchFamily="18" charset="0"/>
        </a:defRPr>
      </a:lvl6pPr>
      <a:lvl7pPr marL="914400" algn="ctr" rtl="0" fontAlgn="base">
        <a:lnSpc>
          <a:spcPct val="90000"/>
        </a:lnSpc>
        <a:spcBef>
          <a:spcPct val="0"/>
        </a:spcBef>
        <a:spcAft>
          <a:spcPct val="0"/>
        </a:spcAft>
        <a:defRPr sz="3400" b="1">
          <a:solidFill>
            <a:schemeClr val="tx1"/>
          </a:solidFill>
          <a:latin typeface="Bookman Old Style" pitchFamily="18" charset="0"/>
        </a:defRPr>
      </a:lvl7pPr>
      <a:lvl8pPr marL="1371600" algn="ctr" rtl="0" fontAlgn="base">
        <a:lnSpc>
          <a:spcPct val="90000"/>
        </a:lnSpc>
        <a:spcBef>
          <a:spcPct val="0"/>
        </a:spcBef>
        <a:spcAft>
          <a:spcPct val="0"/>
        </a:spcAft>
        <a:defRPr sz="3400" b="1">
          <a:solidFill>
            <a:schemeClr val="tx1"/>
          </a:solidFill>
          <a:latin typeface="Bookman Old Style" pitchFamily="18" charset="0"/>
        </a:defRPr>
      </a:lvl8pPr>
      <a:lvl9pPr marL="1828800" algn="ctr" rtl="0" fontAlgn="base">
        <a:lnSpc>
          <a:spcPct val="90000"/>
        </a:lnSpc>
        <a:spcBef>
          <a:spcPct val="0"/>
        </a:spcBef>
        <a:spcAft>
          <a:spcPct val="0"/>
        </a:spcAft>
        <a:defRPr sz="3400" b="1">
          <a:solidFill>
            <a:schemeClr val="tx1"/>
          </a:solidFill>
          <a:latin typeface="Bookman Old Style" pitchFamily="18" charset="0"/>
        </a:defRPr>
      </a:lvl9pPr>
    </p:titleStyle>
    <p:bodyStyle>
      <a:lvl1pPr marL="228600" indent="-228600" algn="l" rtl="0" fontAlgn="base">
        <a:lnSpc>
          <a:spcPct val="120000"/>
        </a:lnSpc>
        <a:spcBef>
          <a:spcPts val="1000"/>
        </a:spcBef>
        <a:spcAft>
          <a:spcPct val="0"/>
        </a:spcAft>
        <a:buFont typeface="Arial"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fontAlgn="base">
        <a:lnSpc>
          <a:spcPct val="120000"/>
        </a:lnSpc>
        <a:spcBef>
          <a:spcPts val="500"/>
        </a:spcBef>
        <a:spcAft>
          <a:spcPct val="0"/>
        </a:spcAft>
        <a:buFont typeface="Arial"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fontAlgn="base">
        <a:lnSpc>
          <a:spcPct val="120000"/>
        </a:lnSpc>
        <a:spcBef>
          <a:spcPts val="500"/>
        </a:spcBef>
        <a:spcAft>
          <a:spcPct val="0"/>
        </a:spcAft>
        <a:buFont typeface="Arial"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fontAlgn="base">
        <a:lnSpc>
          <a:spcPct val="120000"/>
        </a:lnSpc>
        <a:spcBef>
          <a:spcPts val="500"/>
        </a:spcBef>
        <a:spcAft>
          <a:spcPct val="0"/>
        </a:spcAft>
        <a:buFont typeface="Arial"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fontAlgn="base">
        <a:lnSpc>
          <a:spcPct val="120000"/>
        </a:lnSpc>
        <a:spcBef>
          <a:spcPts val="500"/>
        </a:spcBef>
        <a:spcAft>
          <a:spcPct val="0"/>
        </a:spcAft>
        <a:buFont typeface="Arial"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Lv_viNAylqc"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floridalel.inf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trafficsafetymarketing.gov/ciot"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28600"/>
            <a:ext cx="9144000" cy="914400"/>
          </a:xfrm>
        </p:spPr>
        <p:txBody>
          <a:bodyPr/>
          <a:lstStyle/>
          <a:p>
            <a:pPr fontAlgn="auto">
              <a:spcAft>
                <a:spcPts val="0"/>
              </a:spcAft>
              <a:defRPr/>
            </a:pPr>
            <a:r>
              <a:rPr lang="en-US" sz="4400" b="0" dirty="0" smtClean="0">
                <a:solidFill>
                  <a:srgbClr val="FF3300"/>
                </a:solidFill>
              </a:rPr>
              <a:t>Click It or Ticket </a:t>
            </a:r>
          </a:p>
        </p:txBody>
      </p:sp>
      <p:sp>
        <p:nvSpPr>
          <p:cNvPr id="4099" name="Rectangle 3"/>
          <p:cNvSpPr>
            <a:spLocks noGrp="1" noChangeArrowheads="1"/>
          </p:cNvSpPr>
          <p:nvPr>
            <p:ph type="subTitle" idx="1"/>
          </p:nvPr>
        </p:nvSpPr>
        <p:spPr>
          <a:xfrm>
            <a:off x="685800" y="1676400"/>
            <a:ext cx="7467600" cy="1676400"/>
          </a:xfrm>
        </p:spPr>
        <p:txBody>
          <a:bodyPr/>
          <a:lstStyle/>
          <a:p>
            <a:pPr fontAlgn="auto">
              <a:spcAft>
                <a:spcPts val="0"/>
              </a:spcAft>
              <a:buFont typeface="Arial" panose="020B0604020202020204" pitchFamily="34" charset="0"/>
              <a:buNone/>
              <a:defRPr/>
            </a:pPr>
            <a:r>
              <a:rPr lang="en-US" altLang="en-US" sz="3600" b="1" dirty="0" smtClean="0">
                <a:solidFill>
                  <a:schemeClr val="bg1"/>
                </a:solidFill>
              </a:rPr>
              <a:t>   </a:t>
            </a:r>
            <a:r>
              <a:rPr lang="en-US" altLang="en-US" sz="3600" dirty="0" smtClean="0"/>
              <a:t>Traffic Safety Training</a:t>
            </a:r>
          </a:p>
        </p:txBody>
      </p:sp>
      <p:pic>
        <p:nvPicPr>
          <p:cNvPr id="41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6738" y="2667000"/>
            <a:ext cx="80105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0713" y="5791200"/>
            <a:ext cx="9032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685800" y="685800"/>
            <a:ext cx="7685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200">
                <a:solidFill>
                  <a:srgbClr val="FF0000"/>
                </a:solidFill>
              </a:rPr>
              <a:t>Click It or Ticket Fact Sheet </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l="59937" t="17422" r="9937" b="15306"/>
          <a:stretch>
            <a:fillRect/>
          </a:stretch>
        </p:blipFill>
        <p:spPr bwMode="auto">
          <a:xfrm>
            <a:off x="762000" y="1222375"/>
            <a:ext cx="76962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685800" y="685800"/>
            <a:ext cx="7685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200">
                <a:solidFill>
                  <a:srgbClr val="FF0000"/>
                </a:solidFill>
              </a:rPr>
              <a:t>Click It or Ticket Proclamation </a:t>
            </a:r>
          </a:p>
        </p:txBody>
      </p:sp>
      <p:pic>
        <p:nvPicPr>
          <p:cNvPr id="13315" name="Picture 5"/>
          <p:cNvPicPr>
            <a:picLocks noChangeAspect="1" noChangeArrowheads="1"/>
          </p:cNvPicPr>
          <p:nvPr/>
        </p:nvPicPr>
        <p:blipFill>
          <a:blip r:embed="rId2">
            <a:extLst>
              <a:ext uri="{28A0092B-C50C-407E-A947-70E740481C1C}">
                <a14:useLocalDpi xmlns:a14="http://schemas.microsoft.com/office/drawing/2010/main" val="0"/>
              </a:ext>
            </a:extLst>
          </a:blip>
          <a:srcRect l="67628" t="17105" r="17308" b="14499"/>
          <a:stretch>
            <a:fillRect/>
          </a:stretch>
        </p:blipFill>
        <p:spPr bwMode="auto">
          <a:xfrm>
            <a:off x="1981200" y="1209675"/>
            <a:ext cx="50292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685800"/>
            <a:ext cx="7685088" cy="584200"/>
          </a:xfrm>
          <a:prstGeom prst="rect">
            <a:avLst/>
          </a:prstGeom>
          <a:noFill/>
        </p:spPr>
        <p:txBody>
          <a:bodyPr>
            <a:spAutoFit/>
          </a:bodyPr>
          <a:lstStyle/>
          <a:p>
            <a:pPr algn="ctr">
              <a:defRPr/>
            </a:pPr>
            <a:r>
              <a:rPr lang="en-US" sz="3200" dirty="0">
                <a:solidFill>
                  <a:srgbClr val="FF0000"/>
                </a:solidFill>
                <a:effectLst>
                  <a:outerShdw blurRad="38100" dist="38100" dir="2700000" algn="tl">
                    <a:srgbClr val="000000">
                      <a:alpha val="43137"/>
                    </a:srgbClr>
                  </a:outerShdw>
                </a:effectLst>
                <a:latin typeface="Arial" panose="020B0604020202020204" pitchFamily="34" charset="0"/>
              </a:rPr>
              <a:t>Click It or Ticket Press Release</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l="67833" t="18243" r="17542" b="14481"/>
          <a:stretch>
            <a:fillRect/>
          </a:stretch>
        </p:blipFill>
        <p:spPr bwMode="auto">
          <a:xfrm>
            <a:off x="1905000" y="1209675"/>
            <a:ext cx="5257800"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1219200"/>
            <a:ext cx="8382000" cy="5089525"/>
          </a:xfrm>
        </p:spPr>
        <p:txBody>
          <a:bodyPr/>
          <a:lstStyle/>
          <a:p>
            <a:pPr algn="ctr" fontAlgn="auto">
              <a:spcAft>
                <a:spcPts val="0"/>
              </a:spcAft>
              <a:buFontTx/>
              <a:buNone/>
              <a:defRPr/>
            </a:pPr>
            <a:r>
              <a:rPr lang="en-US" altLang="en-US" sz="3600" dirty="0" smtClean="0"/>
              <a:t>Flyers </a:t>
            </a:r>
          </a:p>
          <a:p>
            <a:pPr marL="0" indent="0">
              <a:buNone/>
              <a:defRPr/>
            </a:pPr>
            <a:r>
              <a:rPr lang="en-US" altLang="en-US" sz="2400" dirty="0" smtClean="0">
                <a:latin typeface="Rockwell" panose="02060603020205020403" pitchFamily="18" charset="0"/>
              </a:rPr>
              <a:t>Post </a:t>
            </a:r>
            <a:r>
              <a:rPr lang="en-US" altLang="en-US" sz="2400" dirty="0">
                <a:latin typeface="Rockwell" panose="02060603020205020403" pitchFamily="18" charset="0"/>
              </a:rPr>
              <a:t>flyers in department lobby, roll call room, city </a:t>
            </a:r>
            <a:r>
              <a:rPr lang="en-US" altLang="en-US" sz="2400" dirty="0" smtClean="0">
                <a:latin typeface="Rockwell" panose="02060603020205020403" pitchFamily="18" charset="0"/>
              </a:rPr>
              <a:t>or </a:t>
            </a:r>
            <a:r>
              <a:rPr lang="en-US" altLang="en-US" sz="2400" dirty="0">
                <a:latin typeface="Rockwell" panose="02060603020205020403" pitchFamily="18" charset="0"/>
              </a:rPr>
              <a:t>county facilities and local businesses.</a:t>
            </a:r>
          </a:p>
        </p:txBody>
      </p:sp>
      <p:pic>
        <p:nvPicPr>
          <p:cNvPr id="717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533400" y="228600"/>
            <a:ext cx="8229600" cy="1143000"/>
          </a:xfrm>
          <a:prstGeom prst="rect">
            <a:avLst/>
          </a:prstGeom>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It or Ticket </a:t>
            </a:r>
            <a:endParaRPr lang="en-US" sz="3600" b="0" dirty="0" smtClean="0">
              <a:solidFill>
                <a:srgbClr val="0000CC"/>
              </a:solidFill>
            </a:endParaRPr>
          </a:p>
        </p:txBody>
      </p:sp>
      <p:pic>
        <p:nvPicPr>
          <p:cNvPr id="7" name="Picture 6"/>
          <p:cNvPicPr/>
          <p:nvPr/>
        </p:nvPicPr>
        <p:blipFill rotWithShape="1">
          <a:blip r:embed="rId4"/>
          <a:srcRect l="17017" t="54421" r="59482" b="22463"/>
          <a:stretch/>
        </p:blipFill>
        <p:spPr bwMode="auto">
          <a:xfrm>
            <a:off x="533401" y="2986404"/>
            <a:ext cx="7848600" cy="21951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3056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1219200"/>
            <a:ext cx="8382000" cy="5089525"/>
          </a:xfrm>
        </p:spPr>
        <p:txBody>
          <a:bodyPr/>
          <a:lstStyle/>
          <a:p>
            <a:pPr algn="ctr" fontAlgn="auto">
              <a:spcAft>
                <a:spcPts val="0"/>
              </a:spcAft>
              <a:buFontTx/>
              <a:buNone/>
              <a:defRPr/>
            </a:pPr>
            <a:r>
              <a:rPr lang="en-US" altLang="en-US" sz="3600" dirty="0" smtClean="0"/>
              <a:t>Logos </a:t>
            </a:r>
          </a:p>
          <a:p>
            <a:pPr marL="0" indent="0">
              <a:buNone/>
              <a:defRPr/>
            </a:pPr>
            <a:r>
              <a:rPr lang="en-US" altLang="en-US" sz="2400" dirty="0">
                <a:latin typeface="Rockwell" panose="02060603020205020403" pitchFamily="18" charset="0"/>
              </a:rPr>
              <a:t> </a:t>
            </a:r>
            <a:r>
              <a:rPr lang="en-US" altLang="en-US" sz="2400" dirty="0" smtClean="0">
                <a:latin typeface="Rockwell" panose="02060603020205020403" pitchFamily="18" charset="0"/>
              </a:rPr>
              <a:t>      </a:t>
            </a:r>
            <a:r>
              <a:rPr lang="en-US" altLang="en-US" dirty="0" smtClean="0">
                <a:latin typeface="Rockwell" panose="02060603020205020403" pitchFamily="18" charset="0"/>
              </a:rPr>
              <a:t>Use Click It or Ticket logo </a:t>
            </a:r>
            <a:r>
              <a:rPr lang="en-US" altLang="en-US" dirty="0">
                <a:latin typeface="Rockwell" panose="02060603020205020403" pitchFamily="18" charset="0"/>
              </a:rPr>
              <a:t>to </a:t>
            </a:r>
            <a:r>
              <a:rPr lang="en-US" altLang="en-US" dirty="0" smtClean="0">
                <a:latin typeface="Rockwell" panose="02060603020205020403" pitchFamily="18" charset="0"/>
              </a:rPr>
              <a:t>promote the campaign </a:t>
            </a:r>
            <a:r>
              <a:rPr lang="en-US" altLang="en-US" dirty="0">
                <a:latin typeface="Rockwell" panose="02060603020205020403" pitchFamily="18" charset="0"/>
              </a:rPr>
              <a:t>message.</a:t>
            </a:r>
          </a:p>
        </p:txBody>
      </p:sp>
      <p:pic>
        <p:nvPicPr>
          <p:cNvPr id="717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533400" y="228600"/>
            <a:ext cx="8229600" cy="1143000"/>
          </a:xfrm>
          <a:prstGeom prst="rect">
            <a:avLst/>
          </a:prstGeom>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It or Ticket </a:t>
            </a:r>
            <a:endParaRPr lang="en-US" sz="3600" b="0" dirty="0" smtClean="0">
              <a:solidFill>
                <a:srgbClr val="0000CC"/>
              </a:solidFill>
            </a:endParaRPr>
          </a:p>
        </p:txBody>
      </p:sp>
      <p:pic>
        <p:nvPicPr>
          <p:cNvPr id="1026" name="Picture 2" descr="DN_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552" y="2647950"/>
            <a:ext cx="3524248"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310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1219200"/>
            <a:ext cx="8382000" cy="5089525"/>
          </a:xfrm>
        </p:spPr>
        <p:txBody>
          <a:bodyPr/>
          <a:lstStyle/>
          <a:p>
            <a:pPr algn="ctr" fontAlgn="auto">
              <a:spcAft>
                <a:spcPts val="0"/>
              </a:spcAft>
              <a:buFontTx/>
              <a:buNone/>
              <a:defRPr/>
            </a:pPr>
            <a:r>
              <a:rPr lang="en-US" altLang="en-US" sz="3600" dirty="0" smtClean="0"/>
              <a:t>Posters </a:t>
            </a:r>
          </a:p>
          <a:p>
            <a:pPr marL="0" indent="0">
              <a:buNone/>
              <a:defRPr/>
            </a:pPr>
            <a:r>
              <a:rPr lang="en-US" altLang="en-US" sz="2200" dirty="0" smtClean="0">
                <a:latin typeface="Rockwell" panose="02060603020205020403" pitchFamily="18" charset="0"/>
              </a:rPr>
              <a:t>   Use 19 </a:t>
            </a:r>
            <a:r>
              <a:rPr lang="en-US" altLang="en-US" sz="2200" dirty="0">
                <a:latin typeface="Rockwell" panose="02060603020205020403" pitchFamily="18" charset="0"/>
              </a:rPr>
              <a:t>different posters to promote the </a:t>
            </a:r>
            <a:r>
              <a:rPr lang="en-US" altLang="en-US" sz="2200" dirty="0" smtClean="0">
                <a:latin typeface="Rockwell" panose="02060603020205020403" pitchFamily="18" charset="0"/>
              </a:rPr>
              <a:t>campaign </a:t>
            </a:r>
            <a:r>
              <a:rPr lang="en-US" altLang="en-US" sz="2200" dirty="0">
                <a:latin typeface="Rockwell" panose="02060603020205020403" pitchFamily="18" charset="0"/>
              </a:rPr>
              <a:t>message.</a:t>
            </a:r>
          </a:p>
        </p:txBody>
      </p:sp>
      <p:pic>
        <p:nvPicPr>
          <p:cNvPr id="717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533400" y="228600"/>
            <a:ext cx="8229600" cy="1143000"/>
          </a:xfrm>
          <a:prstGeom prst="rect">
            <a:avLst/>
          </a:prstGeom>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It or Ticket </a:t>
            </a:r>
            <a:endParaRPr lang="en-US" sz="3600" b="0" dirty="0" smtClean="0">
              <a:solidFill>
                <a:srgbClr val="0000CC"/>
              </a:solidFill>
            </a:endParaRPr>
          </a:p>
        </p:txBody>
      </p:sp>
      <p:pic>
        <p:nvPicPr>
          <p:cNvPr id="7" name="Picture 6"/>
          <p:cNvPicPr/>
          <p:nvPr/>
        </p:nvPicPr>
        <p:blipFill rotWithShape="1">
          <a:blip r:embed="rId4"/>
          <a:srcRect l="16987" t="35275" r="59030" b="41379"/>
          <a:stretch/>
        </p:blipFill>
        <p:spPr bwMode="auto">
          <a:xfrm>
            <a:off x="685800" y="2867342"/>
            <a:ext cx="7696200" cy="23904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4878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1219200"/>
            <a:ext cx="8382000" cy="5089525"/>
          </a:xfrm>
        </p:spPr>
        <p:txBody>
          <a:bodyPr/>
          <a:lstStyle/>
          <a:p>
            <a:pPr algn="ctr" fontAlgn="auto">
              <a:spcAft>
                <a:spcPts val="0"/>
              </a:spcAft>
              <a:buFontTx/>
              <a:buNone/>
              <a:defRPr/>
            </a:pPr>
            <a:r>
              <a:rPr lang="en-US" altLang="en-US" sz="3600" dirty="0" smtClean="0"/>
              <a:t>Radio Ads</a:t>
            </a:r>
          </a:p>
          <a:p>
            <a:pPr marL="0" indent="0">
              <a:buNone/>
              <a:defRPr/>
            </a:pPr>
            <a:r>
              <a:rPr lang="en-US" altLang="en-US" sz="2400" dirty="0" smtClean="0">
                <a:latin typeface="Rockwell" panose="02060603020205020403" pitchFamily="18" charset="0"/>
              </a:rPr>
              <a:t>Use 22 </a:t>
            </a:r>
            <a:r>
              <a:rPr lang="en-US" altLang="en-US" sz="2400" dirty="0">
                <a:latin typeface="Rockwell" panose="02060603020205020403" pitchFamily="18" charset="0"/>
              </a:rPr>
              <a:t>different </a:t>
            </a:r>
            <a:r>
              <a:rPr lang="en-US" altLang="en-US" sz="2400" dirty="0" smtClean="0">
                <a:latin typeface="Rockwell" panose="02060603020205020403" pitchFamily="18" charset="0"/>
              </a:rPr>
              <a:t>radio ads </a:t>
            </a:r>
            <a:r>
              <a:rPr lang="en-US" altLang="en-US" sz="2400" dirty="0">
                <a:latin typeface="Rockwell" panose="02060603020205020403" pitchFamily="18" charset="0"/>
              </a:rPr>
              <a:t>to promote the </a:t>
            </a:r>
            <a:r>
              <a:rPr lang="en-US" altLang="en-US" sz="2400" dirty="0" smtClean="0">
                <a:latin typeface="Rockwell" panose="02060603020205020403" pitchFamily="18" charset="0"/>
              </a:rPr>
              <a:t>campaign   message with local radio stations.</a:t>
            </a:r>
            <a:endParaRPr lang="en-US" altLang="en-US" sz="2400" dirty="0">
              <a:latin typeface="Rockwell" panose="02060603020205020403" pitchFamily="18" charset="0"/>
            </a:endParaRPr>
          </a:p>
        </p:txBody>
      </p:sp>
      <p:pic>
        <p:nvPicPr>
          <p:cNvPr id="717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533400" y="228600"/>
            <a:ext cx="8229600" cy="1143000"/>
          </a:xfrm>
          <a:prstGeom prst="rect">
            <a:avLst/>
          </a:prstGeom>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It or Ticket </a:t>
            </a:r>
            <a:endParaRPr lang="en-US" sz="3600" b="0" dirty="0" smtClean="0">
              <a:solidFill>
                <a:srgbClr val="0000CC"/>
              </a:solidFill>
            </a:endParaRPr>
          </a:p>
        </p:txBody>
      </p:sp>
      <p:pic>
        <p:nvPicPr>
          <p:cNvPr id="8" name="Picture 7"/>
          <p:cNvPicPr/>
          <p:nvPr/>
        </p:nvPicPr>
        <p:blipFill rotWithShape="1">
          <a:blip r:embed="rId4"/>
          <a:srcRect l="16987" t="61009" r="59030" b="15830"/>
          <a:stretch/>
        </p:blipFill>
        <p:spPr bwMode="auto">
          <a:xfrm>
            <a:off x="533400" y="2947987"/>
            <a:ext cx="8153400" cy="22336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136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1219200"/>
            <a:ext cx="8382000" cy="5089525"/>
          </a:xfrm>
        </p:spPr>
        <p:txBody>
          <a:bodyPr/>
          <a:lstStyle/>
          <a:p>
            <a:pPr algn="ctr" fontAlgn="auto">
              <a:spcAft>
                <a:spcPts val="0"/>
              </a:spcAft>
              <a:buFontTx/>
              <a:buNone/>
              <a:defRPr/>
            </a:pPr>
            <a:r>
              <a:rPr lang="en-US" altLang="en-US" sz="3600" dirty="0" smtClean="0"/>
              <a:t>Social Media</a:t>
            </a:r>
          </a:p>
          <a:p>
            <a:pPr fontAlgn="auto">
              <a:spcAft>
                <a:spcPts val="0"/>
              </a:spcAft>
              <a:buFontTx/>
              <a:buNone/>
              <a:defRPr/>
            </a:pPr>
            <a:r>
              <a:rPr lang="en-US" altLang="en-US" dirty="0" smtClean="0"/>
              <a:t>	Use your departments website and Facebook page (if applicable) to post Click It or Ticket message.</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l="68430" t="18741" r="6570" b="6271"/>
          <a:stretch>
            <a:fillRect/>
          </a:stretch>
        </p:blipFill>
        <p:spPr bwMode="auto">
          <a:xfrm>
            <a:off x="1603375" y="2819400"/>
            <a:ext cx="5940425"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533400" y="228600"/>
            <a:ext cx="8229600" cy="1143000"/>
          </a:xfrm>
          <a:prstGeom prst="rect">
            <a:avLst/>
          </a:prstGeom>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It or Ticket </a:t>
            </a:r>
            <a:endParaRPr lang="en-US" sz="3600" b="0" dirty="0" smtClean="0">
              <a:solidFill>
                <a:srgbClr val="0000CC"/>
              </a:solidFill>
            </a:endParaRPr>
          </a:p>
        </p:txBody>
      </p:sp>
    </p:spTree>
    <p:extLst>
      <p:ext uri="{BB962C8B-B14F-4D97-AF65-F5344CB8AC3E}">
        <p14:creationId xmlns:p14="http://schemas.microsoft.com/office/powerpoint/2010/main" val="796833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1219200"/>
            <a:ext cx="8382000" cy="5089525"/>
          </a:xfrm>
        </p:spPr>
        <p:txBody>
          <a:bodyPr/>
          <a:lstStyle/>
          <a:p>
            <a:pPr algn="ctr" fontAlgn="auto">
              <a:spcAft>
                <a:spcPts val="0"/>
              </a:spcAft>
              <a:buFontTx/>
              <a:buNone/>
              <a:defRPr/>
            </a:pPr>
            <a:r>
              <a:rPr lang="en-US" altLang="en-US" sz="3600" dirty="0" smtClean="0"/>
              <a:t>TV Ads</a:t>
            </a:r>
          </a:p>
          <a:p>
            <a:pPr fontAlgn="auto">
              <a:spcAft>
                <a:spcPts val="0"/>
              </a:spcAft>
              <a:buFontTx/>
              <a:buNone/>
              <a:defRPr/>
            </a:pPr>
            <a:r>
              <a:rPr lang="en-US" altLang="en-US" dirty="0" smtClean="0"/>
              <a:t>	</a:t>
            </a:r>
          </a:p>
        </p:txBody>
      </p:sp>
      <p:pic>
        <p:nvPicPr>
          <p:cNvPr id="717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533400" y="228600"/>
            <a:ext cx="8229600" cy="1143000"/>
          </a:xfrm>
          <a:prstGeom prst="rect">
            <a:avLst/>
          </a:prstGeom>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It or Ticket </a:t>
            </a:r>
            <a:endParaRPr lang="en-US" sz="3600" b="0" dirty="0" smtClean="0">
              <a:solidFill>
                <a:srgbClr val="0000CC"/>
              </a:solidFill>
            </a:endParaRPr>
          </a:p>
        </p:txBody>
      </p:sp>
      <p:pic>
        <p:nvPicPr>
          <p:cNvPr id="7" name="Picture 6"/>
          <p:cNvPicPr/>
          <p:nvPr/>
        </p:nvPicPr>
        <p:blipFill rotWithShape="1">
          <a:blip r:embed="rId4"/>
          <a:srcRect l="16987" t="29452" r="58974" b="45139"/>
          <a:stretch/>
        </p:blipFill>
        <p:spPr bwMode="auto">
          <a:xfrm>
            <a:off x="304800" y="2006600"/>
            <a:ext cx="8534400" cy="3175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3387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1219200"/>
            <a:ext cx="8382000" cy="5089525"/>
          </a:xfrm>
        </p:spPr>
        <p:txBody>
          <a:bodyPr/>
          <a:lstStyle/>
          <a:p>
            <a:pPr algn="ctr" fontAlgn="auto">
              <a:spcAft>
                <a:spcPts val="0"/>
              </a:spcAft>
              <a:buFontTx/>
              <a:buNone/>
              <a:defRPr/>
            </a:pPr>
            <a:r>
              <a:rPr lang="en-US" altLang="en-US" sz="3600" dirty="0" smtClean="0"/>
              <a:t>Wed Videos</a:t>
            </a:r>
          </a:p>
        </p:txBody>
      </p:sp>
      <p:pic>
        <p:nvPicPr>
          <p:cNvPr id="717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533400" y="228600"/>
            <a:ext cx="8229600" cy="1143000"/>
          </a:xfrm>
          <a:prstGeom prst="rect">
            <a:avLst/>
          </a:prstGeom>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It or Ticket </a:t>
            </a:r>
            <a:endParaRPr lang="en-US" sz="3600" b="0" dirty="0" smtClean="0">
              <a:solidFill>
                <a:srgbClr val="0000CC"/>
              </a:solidFill>
            </a:endParaRPr>
          </a:p>
        </p:txBody>
      </p:sp>
      <p:pic>
        <p:nvPicPr>
          <p:cNvPr id="7" name="Picture 6"/>
          <p:cNvPicPr/>
          <p:nvPr/>
        </p:nvPicPr>
        <p:blipFill rotWithShape="1">
          <a:blip r:embed="rId4"/>
          <a:srcRect l="16987" t="55257" r="58974" b="19893"/>
          <a:stretch/>
        </p:blipFill>
        <p:spPr bwMode="auto">
          <a:xfrm>
            <a:off x="304800" y="2133600"/>
            <a:ext cx="8534400" cy="3124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2521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28600"/>
            <a:ext cx="9144000" cy="914400"/>
          </a:xfrm>
        </p:spPr>
        <p:txBody>
          <a:bodyPr/>
          <a:lstStyle/>
          <a:p>
            <a:pPr fontAlgn="auto">
              <a:spcAft>
                <a:spcPts val="0"/>
              </a:spcAft>
              <a:defRPr/>
            </a:pPr>
            <a:r>
              <a:rPr lang="en-US" sz="4400" b="0" dirty="0" smtClean="0">
                <a:solidFill>
                  <a:srgbClr val="FF3300"/>
                </a:solidFill>
              </a:rPr>
              <a:t>Click It or Ticket </a:t>
            </a:r>
          </a:p>
        </p:txBody>
      </p:sp>
      <p:sp>
        <p:nvSpPr>
          <p:cNvPr id="3075" name="Rectangle 3"/>
          <p:cNvSpPr>
            <a:spLocks noGrp="1" noChangeArrowheads="1"/>
          </p:cNvSpPr>
          <p:nvPr>
            <p:ph type="subTitle" idx="1"/>
          </p:nvPr>
        </p:nvSpPr>
        <p:spPr>
          <a:xfrm>
            <a:off x="685800" y="1295400"/>
            <a:ext cx="7467600" cy="1676400"/>
          </a:xfrm>
        </p:spPr>
        <p:txBody>
          <a:bodyPr>
            <a:normAutofit fontScale="92500" lnSpcReduction="20000"/>
          </a:bodyPr>
          <a:lstStyle/>
          <a:p>
            <a:pPr fontAlgn="auto">
              <a:spcAft>
                <a:spcPts val="0"/>
              </a:spcAft>
              <a:buFont typeface="Arial" panose="020B0604020202020204" pitchFamily="34" charset="0"/>
              <a:buNone/>
              <a:defRPr/>
            </a:pPr>
            <a:r>
              <a:rPr lang="en-US" altLang="en-US" sz="3600" dirty="0" smtClean="0">
                <a:solidFill>
                  <a:schemeClr val="bg1"/>
                </a:solidFill>
              </a:rPr>
              <a:t>   </a:t>
            </a:r>
            <a:r>
              <a:rPr lang="en-US" altLang="en-US" sz="3600" dirty="0" smtClean="0"/>
              <a:t>Traffic Safety Training</a:t>
            </a:r>
          </a:p>
          <a:p>
            <a:pPr fontAlgn="auto">
              <a:spcAft>
                <a:spcPts val="0"/>
              </a:spcAft>
              <a:buFont typeface="Arial" panose="020B0604020202020204" pitchFamily="34" charset="0"/>
              <a:buNone/>
              <a:defRPr/>
            </a:pPr>
            <a:r>
              <a:rPr lang="en-US" altLang="en-US" dirty="0" smtClean="0">
                <a:effectLst>
                  <a:outerShdw blurRad="38100" dist="38100" dir="2700000" algn="tl">
                    <a:srgbClr val="000000">
                      <a:alpha val="43137"/>
                    </a:srgbClr>
                  </a:outerShdw>
                </a:effectLst>
              </a:rPr>
              <a:t>Provided By:</a:t>
            </a:r>
          </a:p>
          <a:p>
            <a:pPr fontAlgn="auto">
              <a:spcAft>
                <a:spcPts val="0"/>
              </a:spcAft>
              <a:buFont typeface="Arial" panose="020B0604020202020204" pitchFamily="34" charset="0"/>
              <a:buNone/>
              <a:defRPr/>
            </a:pPr>
            <a:r>
              <a:rPr lang="en-US" altLang="en-US" sz="3000" dirty="0" smtClean="0">
                <a:solidFill>
                  <a:srgbClr val="FF9900"/>
                </a:solidFill>
                <a:effectLst>
                  <a:outerShdw blurRad="38100" dist="38100" dir="2700000" algn="tl">
                    <a:srgbClr val="000000">
                      <a:alpha val="43137"/>
                    </a:srgbClr>
                  </a:outerShdw>
                </a:effectLst>
              </a:rPr>
              <a:t>Florida Law Enforcement Liaison Program</a:t>
            </a:r>
          </a:p>
          <a:p>
            <a:pPr fontAlgn="auto">
              <a:spcAft>
                <a:spcPts val="0"/>
              </a:spcAft>
              <a:buFont typeface="Arial" panose="020B0604020202020204" pitchFamily="34" charset="0"/>
              <a:buNone/>
              <a:defRPr/>
            </a:pPr>
            <a:endParaRPr lang="en-US" altLang="en-US" dirty="0" smtClean="0">
              <a:solidFill>
                <a:srgbClr val="0000CC"/>
              </a:solidFill>
              <a:effectLst>
                <a:outerShdw blurRad="38100" dist="38100" dir="2700000" algn="tl">
                  <a:srgbClr val="000000">
                    <a:alpha val="43137"/>
                  </a:srgbClr>
                </a:outerShdw>
              </a:effectLst>
            </a:endParaRPr>
          </a:p>
        </p:txBody>
      </p:sp>
      <p:pic>
        <p:nvPicPr>
          <p:cNvPr id="512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35188"/>
            <a:ext cx="5181600" cy="594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sp>
        <p:nvSpPr>
          <p:cNvPr id="3075" name="Rectangle 3"/>
          <p:cNvSpPr>
            <a:spLocks noGrp="1" noChangeArrowheads="1"/>
          </p:cNvSpPr>
          <p:nvPr>
            <p:ph idx="1"/>
          </p:nvPr>
        </p:nvSpPr>
        <p:spPr>
          <a:xfrm>
            <a:off x="304800" y="1219200"/>
            <a:ext cx="8534400" cy="4525963"/>
          </a:xfrm>
        </p:spPr>
        <p:txBody>
          <a:bodyPr/>
          <a:lstStyle/>
          <a:p>
            <a:pPr marL="609600" indent="-609600" algn="ctr" fontAlgn="auto">
              <a:lnSpc>
                <a:spcPct val="80000"/>
              </a:lnSpc>
              <a:spcAft>
                <a:spcPts val="0"/>
              </a:spcAft>
              <a:buClr>
                <a:schemeClr val="tx1">
                  <a:shade val="95000"/>
                </a:schemeClr>
              </a:buClr>
              <a:buFontTx/>
              <a:buNone/>
              <a:defRPr/>
            </a:pPr>
            <a:r>
              <a:rPr lang="en-US" sz="3500" dirty="0" smtClean="0"/>
              <a:t>    Traffic Safety Training Video</a:t>
            </a:r>
          </a:p>
          <a:p>
            <a:pPr marL="609600" indent="-609600" algn="ctr" fontAlgn="auto">
              <a:lnSpc>
                <a:spcPct val="80000"/>
              </a:lnSpc>
              <a:spcAft>
                <a:spcPts val="0"/>
              </a:spcAft>
              <a:buClr>
                <a:schemeClr val="tx1">
                  <a:shade val="95000"/>
                </a:schemeClr>
              </a:buClr>
              <a:buFontTx/>
              <a:buNone/>
              <a:defRPr/>
            </a:pPr>
            <a:endParaRPr lang="en-US" sz="500" dirty="0"/>
          </a:p>
          <a:p>
            <a:pPr marL="609600" indent="-609600" algn="ctr" fontAlgn="auto">
              <a:lnSpc>
                <a:spcPct val="80000"/>
              </a:lnSpc>
              <a:spcAft>
                <a:spcPts val="0"/>
              </a:spcAft>
              <a:buClr>
                <a:schemeClr val="tx1">
                  <a:shade val="95000"/>
                </a:schemeClr>
              </a:buClr>
              <a:buFontTx/>
              <a:buNone/>
              <a:defRPr/>
            </a:pPr>
            <a:r>
              <a:rPr lang="en-US" sz="2800" dirty="0" smtClean="0"/>
              <a:t>Click Link: </a:t>
            </a:r>
            <a:r>
              <a:rPr lang="en-US" sz="3200" dirty="0" smtClean="0">
                <a:hlinkClick r:id="rId2"/>
              </a:rPr>
              <a:t>Is Today Your Day?</a:t>
            </a:r>
            <a:endParaRPr lang="en-US" sz="3200" dirty="0" smtClean="0"/>
          </a:p>
          <a:p>
            <a:pPr marL="137160" indent="0" algn="ctr" fontAlgn="auto">
              <a:spcAft>
                <a:spcPts val="0"/>
              </a:spcAft>
              <a:buClr>
                <a:schemeClr val="tx1">
                  <a:shade val="95000"/>
                </a:schemeClr>
              </a:buClr>
              <a:buFont typeface="Arial" panose="020B0604020202020204" pitchFamily="34" charset="0"/>
              <a:buNone/>
              <a:defRPr/>
            </a:pPr>
            <a:r>
              <a:rPr lang="en-US" dirty="0" smtClean="0"/>
              <a:t>	</a:t>
            </a: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p:txBody>
      </p:sp>
      <p:pic>
        <p:nvPicPr>
          <p:cNvPr id="614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2"/>
          </p:cNvPr>
          <p:cNvPicPr/>
          <p:nvPr/>
        </p:nvPicPr>
        <p:blipFill rotWithShape="1">
          <a:blip r:embed="rId5"/>
          <a:srcRect l="51923" t="11596" r="18077" b="14522"/>
          <a:stretch/>
        </p:blipFill>
        <p:spPr bwMode="auto">
          <a:xfrm>
            <a:off x="2225040" y="2514600"/>
            <a:ext cx="4785360" cy="3505200"/>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6"/>
          <a:stretch>
            <a:fillRect/>
          </a:stretch>
        </p:blipFill>
        <p:spPr>
          <a:xfrm>
            <a:off x="0" y="6120333"/>
            <a:ext cx="7803556" cy="585267"/>
          </a:xfrm>
          <a:prstGeom prst="rect">
            <a:avLst/>
          </a:prstGeom>
        </p:spPr>
      </p:pic>
    </p:spTree>
    <p:extLst>
      <p:ext uri="{BB962C8B-B14F-4D97-AF65-F5344CB8AC3E}">
        <p14:creationId xmlns:p14="http://schemas.microsoft.com/office/powerpoint/2010/main" val="2602915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sp>
        <p:nvSpPr>
          <p:cNvPr id="3075" name="Rectangle 3"/>
          <p:cNvSpPr>
            <a:spLocks noGrp="1" noChangeArrowheads="1"/>
          </p:cNvSpPr>
          <p:nvPr>
            <p:ph idx="1"/>
          </p:nvPr>
        </p:nvSpPr>
        <p:spPr>
          <a:xfrm>
            <a:off x="533400" y="1143000"/>
            <a:ext cx="8229600" cy="5181600"/>
          </a:xfrm>
        </p:spPr>
        <p:txBody>
          <a:bodyPr/>
          <a:lstStyle/>
          <a:p>
            <a:pPr marL="137160" indent="0" algn="ctr" fontAlgn="auto">
              <a:spcAft>
                <a:spcPts val="0"/>
              </a:spcAft>
              <a:buClr>
                <a:schemeClr val="tx1">
                  <a:shade val="95000"/>
                </a:schemeClr>
              </a:buClr>
              <a:buFont typeface="Arial" panose="020B0604020202020204" pitchFamily="34" charset="0"/>
              <a:buNone/>
              <a:defRPr/>
            </a:pPr>
            <a:r>
              <a:rPr lang="en-US" sz="3200" dirty="0" smtClean="0"/>
              <a:t>		Enforcement Report</a:t>
            </a:r>
            <a:r>
              <a:rPr lang="en-US" b="1" dirty="0" smtClean="0"/>
              <a:t>	</a:t>
            </a:r>
            <a:r>
              <a:rPr lang="en-US" sz="1000" b="1" dirty="0" smtClean="0"/>
              <a:t>		</a:t>
            </a:r>
          </a:p>
          <a:p>
            <a:pPr marL="137160" indent="0" algn="ctr" fontAlgn="auto">
              <a:spcAft>
                <a:spcPts val="0"/>
              </a:spcAft>
              <a:buClr>
                <a:schemeClr val="tx1">
                  <a:shade val="95000"/>
                </a:schemeClr>
              </a:buClr>
              <a:buFont typeface="Arial" panose="020B0604020202020204" pitchFamily="34" charset="0"/>
              <a:buNone/>
              <a:defRPr/>
            </a:pPr>
            <a:r>
              <a:rPr lang="en-US" sz="2400" dirty="0" smtClean="0"/>
              <a:t>We need your CIOT report numbers</a:t>
            </a:r>
          </a:p>
          <a:p>
            <a:pPr marL="609600" indent="-609600" fontAlgn="auto">
              <a:lnSpc>
                <a:spcPct val="80000"/>
              </a:lnSpc>
              <a:spcAft>
                <a:spcPts val="0"/>
              </a:spcAft>
              <a:buClr>
                <a:schemeClr val="tx1">
                  <a:shade val="95000"/>
                </a:schemeClr>
              </a:buClr>
              <a:buFont typeface="Wingdings 2"/>
              <a:buChar char=""/>
              <a:defRPr/>
            </a:pP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p:txBody>
      </p:sp>
      <p:pic>
        <p:nvPicPr>
          <p:cNvPr id="1536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http://www.thecommonsenseshow.com/siteupload/2012/10/uncle-sam-needs-yo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608262"/>
            <a:ext cx="3190875"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sp>
        <p:nvSpPr>
          <p:cNvPr id="3075" name="Rectangle 3"/>
          <p:cNvSpPr>
            <a:spLocks noGrp="1" noChangeArrowheads="1"/>
          </p:cNvSpPr>
          <p:nvPr>
            <p:ph idx="1"/>
          </p:nvPr>
        </p:nvSpPr>
        <p:spPr>
          <a:xfrm>
            <a:off x="533400" y="1143000"/>
            <a:ext cx="8229600" cy="5181600"/>
          </a:xfrm>
        </p:spPr>
        <p:txBody>
          <a:bodyPr>
            <a:normAutofit/>
          </a:bodyPr>
          <a:lstStyle/>
          <a:p>
            <a:pPr marL="137160" indent="0" algn="ctr" fontAlgn="auto">
              <a:spcAft>
                <a:spcPts val="0"/>
              </a:spcAft>
              <a:buClr>
                <a:schemeClr val="tx1">
                  <a:shade val="95000"/>
                </a:schemeClr>
              </a:buClr>
              <a:buFont typeface="Arial" panose="020B0604020202020204" pitchFamily="34" charset="0"/>
              <a:buNone/>
              <a:defRPr/>
            </a:pPr>
            <a:r>
              <a:rPr lang="en-US" sz="3200" dirty="0" smtClean="0">
                <a:effectLst/>
              </a:rPr>
              <a:t>		</a:t>
            </a:r>
            <a:r>
              <a:rPr lang="en-US" sz="3500" dirty="0" smtClean="0">
                <a:effectLst/>
              </a:rPr>
              <a:t>Enforcement Report</a:t>
            </a:r>
            <a:r>
              <a:rPr lang="en-US" b="1" dirty="0" smtClean="0">
                <a:effectLst/>
              </a:rPr>
              <a:t>	</a:t>
            </a:r>
            <a:r>
              <a:rPr lang="en-US" sz="1000" b="1" dirty="0" smtClean="0">
                <a:effectLst/>
              </a:rPr>
              <a:t>		</a:t>
            </a:r>
          </a:p>
          <a:p>
            <a:pPr marL="0" indent="0" fontAlgn="auto">
              <a:lnSpc>
                <a:spcPct val="115000"/>
              </a:lnSpc>
              <a:spcBef>
                <a:spcPts val="0"/>
              </a:spcBef>
              <a:spcAft>
                <a:spcPts val="0"/>
              </a:spcAft>
              <a:buFont typeface="Arial" panose="020B0604020202020204" pitchFamily="34" charset="0"/>
              <a:buNone/>
              <a:defRPr/>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The following information will assist you in compiling the information you will need to complete the Click It or Ticket campaign enforcement report. </a:t>
            </a:r>
          </a:p>
          <a:p>
            <a:pPr marL="0" indent="0" fontAlgn="auto">
              <a:lnSpc>
                <a:spcPct val="115000"/>
              </a:lnSpc>
              <a:spcBef>
                <a:spcPts val="0"/>
              </a:spcBef>
              <a:spcAft>
                <a:spcPts val="0"/>
              </a:spcAft>
              <a:buFont typeface="Arial" panose="020B0604020202020204" pitchFamily="34" charset="0"/>
              <a:buNone/>
              <a:defRPr/>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auto">
              <a:lnSpc>
                <a:spcPct val="115000"/>
              </a:lnSpc>
              <a:spcBef>
                <a:spcPts val="0"/>
              </a:spcBef>
              <a:spcAft>
                <a:spcPts val="0"/>
              </a:spcAft>
              <a:buFont typeface="Arial" panose="020B0604020202020204" pitchFamily="34" charset="0"/>
              <a:buNone/>
              <a:defRPr/>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There are five sections to the report</a:t>
            </a:r>
          </a:p>
          <a:p>
            <a:pPr fontAlgn="auto">
              <a:lnSpc>
                <a:spcPct val="115000"/>
              </a:lnSpc>
              <a:spcBef>
                <a:spcPts val="0"/>
              </a:spcBef>
              <a:spcAft>
                <a:spcPts val="0"/>
              </a:spcAft>
              <a:defRPr/>
            </a:pPr>
            <a:r>
              <a:rPr lang="en-US" dirty="0">
                <a:effectLst>
                  <a:outerShdw blurRad="38100" dist="38100" dir="2700000" algn="tl">
                    <a:srgbClr val="000000">
                      <a:alpha val="43137"/>
                    </a:srgbClr>
                  </a:outerShdw>
                </a:effectLst>
              </a:rPr>
              <a:t>Specific Enforcement Activity during this Reporting </a:t>
            </a:r>
            <a:r>
              <a:rPr lang="en-US" dirty="0" smtClean="0">
                <a:effectLst>
                  <a:outerShdw blurRad="38100" dist="38100" dir="2700000" algn="tl">
                    <a:srgbClr val="000000">
                      <a:alpha val="43137"/>
                    </a:srgbClr>
                  </a:outerShdw>
                </a:effectLst>
              </a:rPr>
              <a:t>Period</a:t>
            </a:r>
          </a:p>
          <a:p>
            <a:pPr fontAlgn="auto">
              <a:lnSpc>
                <a:spcPct val="115000"/>
              </a:lnSpc>
              <a:spcBef>
                <a:spcPts val="0"/>
              </a:spcBef>
              <a:spcAft>
                <a:spcPts val="0"/>
              </a:spcAft>
              <a:defRPr/>
            </a:pPr>
            <a:r>
              <a:rPr lang="en-US" dirty="0">
                <a:effectLst>
                  <a:outerShdw blurRad="38100" dist="38100" dir="2700000" algn="tl">
                    <a:srgbClr val="000000">
                      <a:alpha val="43137"/>
                    </a:srgbClr>
                  </a:outerShdw>
                </a:effectLst>
              </a:rPr>
              <a:t>Enforcement Activity Results</a:t>
            </a:r>
          </a:p>
          <a:p>
            <a:pPr fontAlgn="auto">
              <a:lnSpc>
                <a:spcPct val="115000"/>
              </a:lnSpc>
              <a:spcBef>
                <a:spcPts val="0"/>
              </a:spcBef>
              <a:spcAft>
                <a:spcPts val="0"/>
              </a:spcAft>
              <a:defRPr/>
            </a:pPr>
            <a:r>
              <a:rPr lang="en-US" dirty="0">
                <a:effectLst>
                  <a:outerShdw blurRad="38100" dist="38100" dir="2700000" algn="tl">
                    <a:srgbClr val="000000">
                      <a:alpha val="43137"/>
                    </a:srgbClr>
                  </a:outerShdw>
                </a:effectLst>
              </a:rPr>
              <a:t>Public Information and Education Activities during this Reporting Period</a:t>
            </a:r>
          </a:p>
          <a:p>
            <a:pPr fontAlgn="auto">
              <a:lnSpc>
                <a:spcPct val="115000"/>
              </a:lnSpc>
              <a:spcBef>
                <a:spcPts val="0"/>
              </a:spcBef>
              <a:spcAft>
                <a:spcPts val="0"/>
              </a:spcAft>
              <a:defRPr/>
            </a:pPr>
            <a:r>
              <a:rPr lang="en-US" dirty="0">
                <a:effectLst>
                  <a:outerShdw blurRad="38100" dist="38100" dir="2700000" algn="tl">
                    <a:srgbClr val="000000">
                      <a:alpha val="43137"/>
                    </a:srgbClr>
                  </a:outerShdw>
                </a:effectLst>
              </a:rPr>
              <a:t>Earned Media </a:t>
            </a:r>
          </a:p>
          <a:p>
            <a:pPr fontAlgn="auto">
              <a:lnSpc>
                <a:spcPct val="115000"/>
              </a:lnSpc>
              <a:spcBef>
                <a:spcPts val="0"/>
              </a:spcBef>
              <a:spcAft>
                <a:spcPts val="0"/>
              </a:spcAft>
              <a:defRPr/>
            </a:pPr>
            <a:r>
              <a:rPr lang="en-US" dirty="0">
                <a:effectLst>
                  <a:outerShdw blurRad="38100" dist="38100" dir="2700000" algn="tl">
                    <a:srgbClr val="000000">
                      <a:alpha val="43137"/>
                    </a:srgbClr>
                  </a:outerShdw>
                </a:effectLst>
              </a:rPr>
              <a:t>Safety Belt Usage Survey Results</a:t>
            </a:r>
          </a:p>
          <a:p>
            <a:pPr fontAlgn="auto">
              <a:lnSpc>
                <a:spcPct val="115000"/>
              </a:lnSpc>
              <a:spcBef>
                <a:spcPts val="0"/>
              </a:spcBef>
              <a:spcAft>
                <a:spcPts val="0"/>
              </a:spcAft>
              <a:defRPr/>
            </a:pPr>
            <a:endParaRPr lang="en-US" dirty="0">
              <a:effectLst/>
            </a:endParaRPr>
          </a:p>
          <a:p>
            <a:pPr marL="0" indent="0" fontAlgn="auto">
              <a:lnSpc>
                <a:spcPct val="115000"/>
              </a:lnSpc>
              <a:spcBef>
                <a:spcPts val="0"/>
              </a:spcBef>
              <a:spcAft>
                <a:spcPts val="0"/>
              </a:spcAft>
              <a:buFont typeface="Arial" panose="020B0604020202020204" pitchFamily="34" charset="0"/>
              <a:buNone/>
              <a:defRP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609600" indent="-609600" fontAlgn="auto">
              <a:lnSpc>
                <a:spcPct val="80000"/>
              </a:lnSpc>
              <a:spcAft>
                <a:spcPts val="0"/>
              </a:spcAft>
              <a:buClr>
                <a:schemeClr val="tx1">
                  <a:shade val="95000"/>
                </a:schemeClr>
              </a:buClr>
              <a:buFont typeface="Wingdings 2"/>
              <a:buChar char=""/>
              <a:defRPr/>
            </a:pP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p:txBody>
      </p:sp>
      <p:pic>
        <p:nvPicPr>
          <p:cNvPr id="1638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sp>
        <p:nvSpPr>
          <p:cNvPr id="3075" name="Rectangle 3"/>
          <p:cNvSpPr>
            <a:spLocks noGrp="1" noChangeArrowheads="1"/>
          </p:cNvSpPr>
          <p:nvPr>
            <p:ph idx="1"/>
          </p:nvPr>
        </p:nvSpPr>
        <p:spPr>
          <a:xfrm>
            <a:off x="533400" y="1143000"/>
            <a:ext cx="8229600" cy="5181600"/>
          </a:xfrm>
        </p:spPr>
        <p:txBody>
          <a:bodyPr>
            <a:normAutofit fontScale="92500"/>
          </a:bodyPr>
          <a:lstStyle/>
          <a:p>
            <a:pPr marL="137160" indent="0" algn="ctr" fontAlgn="auto">
              <a:spcAft>
                <a:spcPts val="0"/>
              </a:spcAft>
              <a:buClr>
                <a:schemeClr val="tx1">
                  <a:shade val="95000"/>
                </a:schemeClr>
              </a:buClr>
              <a:buFont typeface="Arial" panose="020B0604020202020204" pitchFamily="34" charset="0"/>
              <a:buNone/>
              <a:defRPr/>
            </a:pPr>
            <a:r>
              <a:rPr lang="en-US" sz="3200" dirty="0" smtClean="0"/>
              <a:t>		</a:t>
            </a:r>
            <a:r>
              <a:rPr lang="en-US" sz="3500" dirty="0" smtClean="0"/>
              <a:t>Enforcement Report</a:t>
            </a:r>
            <a:r>
              <a:rPr lang="en-US" b="1" dirty="0" smtClean="0"/>
              <a:t>	</a:t>
            </a:r>
            <a:r>
              <a:rPr lang="en-US" sz="1000" b="1" dirty="0" smtClean="0"/>
              <a:t>		</a:t>
            </a:r>
          </a:p>
          <a:p>
            <a:pPr marL="0" indent="0" fontAlgn="auto">
              <a:lnSpc>
                <a:spcPct val="115000"/>
              </a:lnSpc>
              <a:spcBef>
                <a:spcPts val="0"/>
              </a:spcBef>
              <a:spcAft>
                <a:spcPts val="0"/>
              </a:spcAft>
              <a:buFont typeface="Arial" panose="020B0604020202020204" pitchFamily="34" charset="0"/>
              <a:buNone/>
              <a:defRPr/>
            </a:pPr>
            <a:r>
              <a:rPr lang="en-US" sz="2600" dirty="0">
                <a:effectLst/>
                <a:latin typeface="Calibri" panose="020F0502020204030204" pitchFamily="34" charset="0"/>
                <a:ea typeface="Calibri" panose="020F0502020204030204" pitchFamily="34" charset="0"/>
                <a:cs typeface="Times New Roman" panose="02020603050405020304" pitchFamily="18" charset="0"/>
              </a:rPr>
              <a:t>Specific Enforcement Activity during this Reporting Period</a:t>
            </a:r>
          </a:p>
          <a:p>
            <a:pPr marL="0" indent="0" fontAlgn="auto">
              <a:lnSpc>
                <a:spcPct val="115000"/>
              </a:lnSpc>
              <a:spcBef>
                <a:spcPts val="0"/>
              </a:spcBef>
              <a:spcAft>
                <a:spcPts val="1000"/>
              </a:spcAft>
              <a:buFont typeface="Arial" panose="020B0604020202020204" pitchFamily="34" charset="0"/>
              <a:buNone/>
              <a:defRPr/>
            </a:pPr>
            <a:r>
              <a:rPr lang="en-US" sz="2200" dirty="0">
                <a:effectLst/>
                <a:latin typeface="Calibri" panose="020F0502020204030204" pitchFamily="34" charset="0"/>
                <a:ea typeface="Calibri" panose="020F0502020204030204" pitchFamily="34" charset="0"/>
                <a:cs typeface="Times New Roman" panose="02020603050405020304" pitchFamily="18" charset="0"/>
              </a:rPr>
              <a:t>Enter the </a:t>
            </a:r>
            <a:r>
              <a:rPr lang="en-US" sz="2200" u="sng" dirty="0">
                <a:effectLst/>
                <a:latin typeface="Calibri" panose="020F0502020204030204" pitchFamily="34" charset="0"/>
                <a:ea typeface="Calibri" panose="020F0502020204030204" pitchFamily="34" charset="0"/>
                <a:cs typeface="Times New Roman" panose="02020603050405020304" pitchFamily="18" charset="0"/>
              </a:rPr>
              <a:t>approximate</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i="1" dirty="0">
                <a:effectLst/>
                <a:latin typeface="Calibri" panose="020F0502020204030204" pitchFamily="34" charset="0"/>
                <a:ea typeface="Calibri" panose="020F0502020204030204" pitchFamily="34" charset="0"/>
                <a:cs typeface="Times New Roman" panose="02020603050405020304" pitchFamily="18" charset="0"/>
              </a:rPr>
              <a:t>total officer hours</a:t>
            </a:r>
            <a:r>
              <a:rPr lang="en-US" sz="2200" dirty="0">
                <a:effectLst/>
                <a:latin typeface="Calibri" panose="020F0502020204030204" pitchFamily="34" charset="0"/>
                <a:ea typeface="Calibri" panose="020F0502020204030204" pitchFamily="34" charset="0"/>
                <a:cs typeface="Times New Roman" panose="02020603050405020304" pitchFamily="18" charset="0"/>
              </a:rPr>
              <a:t> worked during the enforcement period on safety belt enforcement for each area requested.</a:t>
            </a:r>
          </a:p>
          <a:p>
            <a:pPr marL="0" fontAlgn="auto">
              <a:lnSpc>
                <a:spcPct val="115000"/>
              </a:lnSpc>
              <a:spcBef>
                <a:spcPts val="0"/>
              </a:spcBef>
              <a:spcAft>
                <a:spcPts val="1000"/>
              </a:spcAft>
              <a:buFont typeface="Arial" panose="020B0604020202020204" pitchFamily="34" charset="0"/>
              <a:buChar char="•"/>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Approximate hours of routine Safety Belt Enforcement		</a:t>
            </a:r>
          </a:p>
          <a:p>
            <a:pPr marL="0" fontAlgn="auto">
              <a:lnSpc>
                <a:spcPct val="115000"/>
              </a:lnSpc>
              <a:spcBef>
                <a:spcPts val="0"/>
              </a:spcBef>
              <a:spcAft>
                <a:spcPts val="1000"/>
              </a:spcAft>
              <a:buFont typeface="Arial" panose="020B0604020202020204" pitchFamily="34" charset="0"/>
              <a:buChar char="•"/>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Approximate hours of Safety Belt Enforcement Operations	</a:t>
            </a:r>
          </a:p>
          <a:p>
            <a:pPr marL="0" fontAlgn="auto">
              <a:lnSpc>
                <a:spcPct val="115000"/>
              </a:lnSpc>
              <a:spcBef>
                <a:spcPts val="0"/>
              </a:spcBef>
              <a:spcAft>
                <a:spcPts val="1000"/>
              </a:spcAft>
              <a:buFont typeface="Arial" panose="020B0604020202020204" pitchFamily="34" charset="0"/>
              <a:buChar char="•"/>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Approximate hours of Child Restraint Enforcement Operations	</a:t>
            </a:r>
          </a:p>
          <a:p>
            <a:pPr marL="0" fontAlgn="auto">
              <a:lnSpc>
                <a:spcPct val="115000"/>
              </a:lnSpc>
              <a:spcBef>
                <a:spcPts val="0"/>
              </a:spcBef>
              <a:spcAft>
                <a:spcPts val="1000"/>
              </a:spcAft>
              <a:buFont typeface="Arial" panose="020B0604020202020204" pitchFamily="34" charset="0"/>
              <a:buChar char="•"/>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Approximate hours of safety belt enforcement worked as OT	</a:t>
            </a:r>
          </a:p>
          <a:p>
            <a:pPr marL="0" fontAlgn="auto">
              <a:lnSpc>
                <a:spcPct val="115000"/>
              </a:lnSpc>
              <a:spcBef>
                <a:spcPts val="0"/>
              </a:spcBef>
              <a:spcAft>
                <a:spcPts val="1000"/>
              </a:spcAft>
              <a:buFont typeface="Arial" panose="020B0604020202020204" pitchFamily="34" charset="0"/>
              <a:buChar char="•"/>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Approximate hours of safety belt enforcement between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fontAlgn="auto">
              <a:lnSpc>
                <a:spcPct val="115000"/>
              </a:lnSpc>
              <a:spcBef>
                <a:spcPts val="0"/>
              </a:spcBef>
              <a:spcAft>
                <a:spcPts val="1000"/>
              </a:spcAft>
              <a:buFont typeface="Arial" panose="020B0604020202020204" pitchFamily="34" charset="0"/>
              <a:buNone/>
              <a:defRPr/>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8:00 </a:t>
            </a:r>
            <a:r>
              <a:rPr lang="en-US" sz="2400" dirty="0">
                <a:effectLst/>
                <a:latin typeface="Calibri" panose="020F0502020204030204" pitchFamily="34" charset="0"/>
                <a:ea typeface="Calibri" panose="020F0502020204030204" pitchFamily="34" charset="0"/>
                <a:cs typeface="Times New Roman" panose="02020603050405020304" pitchFamily="18" charset="0"/>
              </a:rPr>
              <a:t>PM and 6:00 AM	</a:t>
            </a:r>
          </a:p>
          <a:p>
            <a:pPr marL="609600" indent="-609600" fontAlgn="auto">
              <a:lnSpc>
                <a:spcPct val="80000"/>
              </a:lnSpc>
              <a:spcAft>
                <a:spcPts val="0"/>
              </a:spcAft>
              <a:buClr>
                <a:schemeClr val="tx1">
                  <a:shade val="95000"/>
                </a:schemeClr>
              </a:buClr>
              <a:buFont typeface="Wingdings 2"/>
              <a:buChar char=""/>
              <a:defRPr/>
            </a:pP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p:txBody>
      </p:sp>
      <p:pic>
        <p:nvPicPr>
          <p:cNvPr id="1638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341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sp>
        <p:nvSpPr>
          <p:cNvPr id="3075" name="Rectangle 3"/>
          <p:cNvSpPr>
            <a:spLocks noGrp="1" noChangeArrowheads="1"/>
          </p:cNvSpPr>
          <p:nvPr>
            <p:ph idx="1"/>
          </p:nvPr>
        </p:nvSpPr>
        <p:spPr>
          <a:xfrm>
            <a:off x="533400" y="1143000"/>
            <a:ext cx="8229600" cy="5181600"/>
          </a:xfrm>
        </p:spPr>
        <p:txBody>
          <a:bodyPr/>
          <a:lstStyle/>
          <a:p>
            <a:pPr marL="137160" indent="0" algn="ctr" fontAlgn="auto">
              <a:spcAft>
                <a:spcPts val="0"/>
              </a:spcAft>
              <a:buClr>
                <a:schemeClr val="tx1">
                  <a:shade val="95000"/>
                </a:schemeClr>
              </a:buClr>
              <a:buFont typeface="Arial" panose="020B0604020202020204" pitchFamily="34" charset="0"/>
              <a:buNone/>
              <a:defRPr/>
            </a:pPr>
            <a:r>
              <a:rPr lang="en-US" sz="3200" dirty="0" smtClean="0"/>
              <a:t>		Enforcement Report</a:t>
            </a:r>
            <a:r>
              <a:rPr lang="en-US" b="1" dirty="0" smtClean="0"/>
              <a:t>	</a:t>
            </a:r>
            <a:r>
              <a:rPr lang="en-US" sz="1000" b="1" dirty="0" smtClean="0"/>
              <a:t>		</a:t>
            </a:r>
          </a:p>
          <a:p>
            <a:pPr marL="0" indent="0" fontAlgn="auto">
              <a:lnSpc>
                <a:spcPct val="115000"/>
              </a:lnSpc>
              <a:spcBef>
                <a:spcPts val="0"/>
              </a:spcBef>
              <a:spcAft>
                <a:spcPts val="0"/>
              </a:spcAft>
              <a:buFont typeface="Arial" panose="020B0604020202020204" pitchFamily="34" charset="0"/>
              <a:buNone/>
              <a:defRPr/>
            </a:pPr>
            <a:r>
              <a:rPr lang="en-US" sz="2800" dirty="0">
                <a:effectLst/>
                <a:latin typeface="Calibri" panose="020F0502020204030204" pitchFamily="34" charset="0"/>
                <a:ea typeface="Calibri" panose="020F0502020204030204" pitchFamily="34" charset="0"/>
                <a:cs typeface="Times New Roman" panose="02020603050405020304" pitchFamily="18" charset="0"/>
              </a:rPr>
              <a:t>Enforcement Activity Results</a:t>
            </a:r>
          </a:p>
          <a:p>
            <a:pPr marL="0" indent="0" fontAlgn="auto">
              <a:lnSpc>
                <a:spcPct val="115000"/>
              </a:lnSpc>
              <a:spcBef>
                <a:spcPts val="0"/>
              </a:spcBef>
              <a:spcAft>
                <a:spcPts val="1000"/>
              </a:spcAft>
              <a:buFont typeface="Arial" panose="020B0604020202020204" pitchFamily="34" charset="0"/>
              <a:buNone/>
              <a:defRPr/>
            </a:pPr>
            <a:r>
              <a:rPr lang="en-US" dirty="0">
                <a:effectLst/>
                <a:latin typeface="Calibri" panose="020F0502020204030204" pitchFamily="34" charset="0"/>
                <a:ea typeface="Calibri" panose="020F0502020204030204" pitchFamily="34" charset="0"/>
                <a:cs typeface="Times New Roman" panose="02020603050405020304" pitchFamily="18" charset="0"/>
              </a:rPr>
              <a:t>Enter the number of activities for each of the listed areas requested.</a:t>
            </a:r>
          </a:p>
          <a:p>
            <a:pPr marL="0" indent="0" fontAlgn="auto">
              <a:lnSpc>
                <a:spcPct val="115000"/>
              </a:lnSpc>
              <a:spcBef>
                <a:spcPts val="0"/>
              </a:spcBef>
              <a:spcAft>
                <a:spcPts val="1000"/>
              </a:spcAft>
              <a:buFont typeface="Arial" panose="020B0604020202020204" pitchFamily="34" charset="0"/>
              <a:buNone/>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Safety Belt Citations			Suspended Licenses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fontAlgn="auto">
              <a:lnSpc>
                <a:spcPct val="115000"/>
              </a:lnSpc>
              <a:spcBef>
                <a:spcPts val="0"/>
              </a:spcBef>
              <a:spcAft>
                <a:spcPts val="1000"/>
              </a:spcAft>
              <a:buFont typeface="Arial" panose="020B0604020202020204" pitchFamily="34" charset="0"/>
              <a:buNone/>
              <a:defRPr/>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DUI </a:t>
            </a:r>
            <a:r>
              <a:rPr lang="en-US" sz="2400" dirty="0">
                <a:effectLst/>
                <a:latin typeface="Calibri" panose="020F0502020204030204" pitchFamily="34" charset="0"/>
                <a:ea typeface="Calibri" panose="020F0502020204030204" pitchFamily="34" charset="0"/>
                <a:cs typeface="Times New Roman" panose="02020603050405020304" pitchFamily="18" charset="0"/>
              </a:rPr>
              <a:t>Arrests				Uninsured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Motorists</a:t>
            </a:r>
          </a:p>
          <a:p>
            <a:pPr marL="0" indent="0" fontAlgn="auto">
              <a:lnSpc>
                <a:spcPct val="115000"/>
              </a:lnSpc>
              <a:spcBef>
                <a:spcPts val="0"/>
              </a:spcBef>
              <a:spcAft>
                <a:spcPts val="1000"/>
              </a:spcAft>
              <a:buFont typeface="Arial" panose="020B0604020202020204" pitchFamily="34" charset="0"/>
              <a:buNone/>
              <a:defRPr/>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Felony </a:t>
            </a:r>
            <a:r>
              <a:rPr lang="en-US" sz="2400" dirty="0">
                <a:effectLst/>
                <a:latin typeface="Calibri" panose="020F0502020204030204" pitchFamily="34" charset="0"/>
                <a:ea typeface="Calibri" panose="020F0502020204030204" pitchFamily="34" charset="0"/>
                <a:cs typeface="Times New Roman" panose="02020603050405020304" pitchFamily="18" charset="0"/>
              </a:rPr>
              <a:t>Arrests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Speeding Citations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auto">
              <a:lnSpc>
                <a:spcPct val="115000"/>
              </a:lnSpc>
              <a:spcBef>
                <a:spcPts val="0"/>
              </a:spcBef>
              <a:spcAft>
                <a:spcPts val="1000"/>
              </a:spcAft>
              <a:buFont typeface="Arial" panose="020B0604020202020204" pitchFamily="34" charset="0"/>
              <a:buNone/>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Child Safety Seat Citations		Reckless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Driving</a:t>
            </a:r>
          </a:p>
          <a:p>
            <a:pPr marL="0" indent="0" fontAlgn="auto">
              <a:lnSpc>
                <a:spcPct val="115000"/>
              </a:lnSpc>
              <a:spcBef>
                <a:spcPts val="0"/>
              </a:spcBef>
              <a:spcAft>
                <a:spcPts val="1000"/>
              </a:spcAft>
              <a:buFont typeface="Arial" panose="020B0604020202020204" pitchFamily="34" charset="0"/>
              <a:buNone/>
              <a:defRPr/>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Recovered </a:t>
            </a:r>
            <a:r>
              <a:rPr lang="en-US" sz="2400" dirty="0">
                <a:effectLst/>
                <a:latin typeface="Calibri" panose="020F0502020204030204" pitchFamily="34" charset="0"/>
                <a:ea typeface="Calibri" panose="020F0502020204030204" pitchFamily="34" charset="0"/>
                <a:cs typeface="Times New Roman" panose="02020603050405020304" pitchFamily="18" charset="0"/>
              </a:rPr>
              <a:t>Stolen Vehicles		Drug Arrests		</a:t>
            </a:r>
          </a:p>
          <a:p>
            <a:pPr marL="0" indent="0" fontAlgn="auto">
              <a:spcAft>
                <a:spcPts val="0"/>
              </a:spcAft>
              <a:buFont typeface="Arial" panose="020B0604020202020204" pitchFamily="34" charset="0"/>
              <a:buNone/>
              <a:defRPr/>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Fugitives Apprehended		Other Arrests</a:t>
            </a: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p:txBody>
      </p:sp>
      <p:pic>
        <p:nvPicPr>
          <p:cNvPr id="1741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sp>
        <p:nvSpPr>
          <p:cNvPr id="3075" name="Rectangle 3"/>
          <p:cNvSpPr>
            <a:spLocks noGrp="1" noChangeArrowheads="1"/>
          </p:cNvSpPr>
          <p:nvPr>
            <p:ph idx="1"/>
          </p:nvPr>
        </p:nvSpPr>
        <p:spPr>
          <a:xfrm>
            <a:off x="533400" y="1143000"/>
            <a:ext cx="8229600" cy="5181600"/>
          </a:xfrm>
        </p:spPr>
        <p:txBody>
          <a:bodyPr/>
          <a:lstStyle/>
          <a:p>
            <a:pPr marL="137160" indent="0" algn="ctr" fontAlgn="auto">
              <a:spcAft>
                <a:spcPts val="0"/>
              </a:spcAft>
              <a:buClr>
                <a:schemeClr val="tx1">
                  <a:shade val="95000"/>
                </a:schemeClr>
              </a:buClr>
              <a:buFont typeface="Arial" panose="020B0604020202020204" pitchFamily="34" charset="0"/>
              <a:buNone/>
              <a:defRPr/>
            </a:pPr>
            <a:r>
              <a:rPr lang="en-US" sz="3200" dirty="0" smtClean="0"/>
              <a:t>		Enforcement Report</a:t>
            </a:r>
            <a:r>
              <a:rPr lang="en-US" b="1" dirty="0" smtClean="0"/>
              <a:t>	</a:t>
            </a:r>
            <a:r>
              <a:rPr lang="en-US" sz="1000" b="1" dirty="0" smtClean="0"/>
              <a:t>		</a:t>
            </a:r>
          </a:p>
          <a:p>
            <a:pPr marL="137160" indent="0" fontAlgn="auto">
              <a:spcAft>
                <a:spcPts val="0"/>
              </a:spcAft>
              <a:buClr>
                <a:schemeClr val="tx1">
                  <a:shade val="95000"/>
                </a:schemeClr>
              </a:buClr>
              <a:buFont typeface="Arial" panose="020B0604020202020204" pitchFamily="34" charset="0"/>
              <a:buNone/>
              <a:defRPr/>
            </a:pPr>
            <a:r>
              <a:rPr lang="en-US" sz="2800" dirty="0" smtClean="0"/>
              <a:t>Agency’s Top Producer for campaign*</a:t>
            </a:r>
          </a:p>
          <a:p>
            <a:pPr marL="137160" indent="0" fontAlgn="auto">
              <a:spcAft>
                <a:spcPts val="0"/>
              </a:spcAft>
              <a:buClr>
                <a:schemeClr val="tx1">
                  <a:shade val="95000"/>
                </a:schemeClr>
              </a:buClr>
              <a:buFont typeface="Arial" panose="020B0604020202020204" pitchFamily="34" charset="0"/>
              <a:buNone/>
              <a:defRPr/>
            </a:pPr>
            <a:r>
              <a:rPr lang="en-US" dirty="0" smtClean="0"/>
              <a:t>Enter </a:t>
            </a:r>
            <a:r>
              <a:rPr lang="en-US" dirty="0"/>
              <a:t>the name and rank of your agency’s top producer and the number of safety belt citations they wrote during this campaign</a:t>
            </a:r>
            <a:r>
              <a:rPr lang="en-US" dirty="0" smtClean="0"/>
              <a:t>.</a:t>
            </a:r>
          </a:p>
          <a:p>
            <a:pPr marL="137160" indent="0" fontAlgn="auto">
              <a:spcAft>
                <a:spcPts val="0"/>
              </a:spcAft>
              <a:buClr>
                <a:schemeClr val="tx1">
                  <a:shade val="95000"/>
                </a:schemeClr>
              </a:buClr>
              <a:buFont typeface="Arial" panose="020B0604020202020204" pitchFamily="34" charset="0"/>
              <a:buNone/>
              <a:defRPr/>
            </a:pPr>
            <a:endParaRPr lang="en-US" dirty="0"/>
          </a:p>
          <a:p>
            <a:pPr marL="137160" indent="0" fontAlgn="auto">
              <a:spcAft>
                <a:spcPts val="0"/>
              </a:spcAft>
              <a:buClr>
                <a:schemeClr val="tx1">
                  <a:shade val="95000"/>
                </a:schemeClr>
              </a:buClr>
              <a:buFont typeface="Arial" panose="020B0604020202020204" pitchFamily="34" charset="0"/>
              <a:buNone/>
              <a:defRPr/>
            </a:pPr>
            <a:r>
              <a:rPr lang="en-US" sz="2400" dirty="0"/>
              <a:t>Officer Name and </a:t>
            </a:r>
            <a:r>
              <a:rPr lang="en-US" sz="2400" dirty="0" smtClean="0"/>
              <a:t>rank: </a:t>
            </a:r>
            <a:r>
              <a:rPr lang="en-US" sz="2400" dirty="0"/>
              <a:t>		     </a:t>
            </a:r>
          </a:p>
          <a:p>
            <a:pPr marL="137160" indent="0" fontAlgn="auto">
              <a:spcAft>
                <a:spcPts val="0"/>
              </a:spcAft>
              <a:buClr>
                <a:schemeClr val="tx1">
                  <a:shade val="95000"/>
                </a:schemeClr>
              </a:buClr>
              <a:buFont typeface="Arial" panose="020B0604020202020204" pitchFamily="34" charset="0"/>
              <a:buNone/>
              <a:defRPr/>
            </a:pPr>
            <a:r>
              <a:rPr lang="en-US" sz="2400" dirty="0"/>
              <a:t>Number of Safety Belt </a:t>
            </a:r>
            <a:r>
              <a:rPr lang="en-US" sz="2400" dirty="0" smtClean="0"/>
              <a:t>Violations:</a:t>
            </a:r>
          </a:p>
          <a:p>
            <a:pPr marL="609600" indent="-609600" fontAlgn="auto">
              <a:lnSpc>
                <a:spcPct val="80000"/>
              </a:lnSpc>
              <a:spcAft>
                <a:spcPts val="0"/>
              </a:spcAft>
              <a:buClr>
                <a:schemeClr val="tx1">
                  <a:shade val="95000"/>
                </a:schemeClr>
              </a:buClr>
              <a:buFont typeface="Wingdings 2"/>
              <a:buChar char=""/>
              <a:defRPr/>
            </a:pPr>
            <a:endParaRPr lang="en-US" sz="2400" dirty="0" smtClean="0"/>
          </a:p>
        </p:txBody>
      </p:sp>
      <p:pic>
        <p:nvPicPr>
          <p:cNvPr id="1843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 y="5458890"/>
            <a:ext cx="1454150" cy="13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76400" y="5486400"/>
            <a:ext cx="2044149" cy="369332"/>
          </a:xfrm>
          <a:prstGeom prst="rect">
            <a:avLst/>
          </a:prstGeom>
        </p:spPr>
        <p:txBody>
          <a:bodyPr wrap="none">
            <a:spAutoFit/>
          </a:bodyPr>
          <a:lstStyle/>
          <a:p>
            <a:r>
              <a:rPr lang="en-US" b="1" dirty="0" smtClean="0"/>
              <a:t>*Florida Specific </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sp>
        <p:nvSpPr>
          <p:cNvPr id="3075" name="Rectangle 3"/>
          <p:cNvSpPr>
            <a:spLocks noGrp="1" noChangeArrowheads="1"/>
          </p:cNvSpPr>
          <p:nvPr>
            <p:ph idx="1"/>
          </p:nvPr>
        </p:nvSpPr>
        <p:spPr>
          <a:xfrm>
            <a:off x="533400" y="1143000"/>
            <a:ext cx="8229600" cy="5715000"/>
          </a:xfrm>
        </p:spPr>
        <p:txBody>
          <a:bodyPr>
            <a:normAutofit fontScale="92500"/>
          </a:bodyPr>
          <a:lstStyle/>
          <a:p>
            <a:pPr marL="137160" indent="0" algn="ctr" fontAlgn="auto">
              <a:spcAft>
                <a:spcPts val="0"/>
              </a:spcAft>
              <a:buClr>
                <a:schemeClr val="tx1">
                  <a:shade val="95000"/>
                </a:schemeClr>
              </a:buClr>
              <a:buFont typeface="Arial" panose="020B0604020202020204" pitchFamily="34" charset="0"/>
              <a:buNone/>
              <a:defRPr/>
            </a:pPr>
            <a:r>
              <a:rPr lang="en-US" sz="3200" dirty="0" smtClean="0"/>
              <a:t>		</a:t>
            </a:r>
            <a:r>
              <a:rPr lang="en-US" sz="3500" dirty="0" smtClean="0"/>
              <a:t>Enforcement Report</a:t>
            </a:r>
            <a:r>
              <a:rPr lang="en-US" b="1" dirty="0" smtClean="0"/>
              <a:t>	</a:t>
            </a:r>
            <a:r>
              <a:rPr lang="en-US" sz="1000" b="1" dirty="0" smtClean="0"/>
              <a:t>		</a:t>
            </a:r>
          </a:p>
          <a:p>
            <a:pPr marL="0" indent="0" fontAlgn="auto">
              <a:lnSpc>
                <a:spcPct val="115000"/>
              </a:lnSpc>
              <a:spcBef>
                <a:spcPts val="0"/>
              </a:spcBef>
              <a:spcAft>
                <a:spcPts val="0"/>
              </a:spcAft>
              <a:buFont typeface="Arial" panose="020B0604020202020204" pitchFamily="34" charset="0"/>
              <a:buNone/>
              <a:defRPr/>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Public Information and Education Activities during Reporting Period</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fontAlgn="auto">
              <a:lnSpc>
                <a:spcPct val="115000"/>
              </a:lnSpc>
              <a:spcBef>
                <a:spcPts val="0"/>
              </a:spcBef>
              <a:spcAft>
                <a:spcPts val="1000"/>
              </a:spcAft>
              <a:buFont typeface="Arial" panose="020B0604020202020204" pitchFamily="34" charset="0"/>
              <a:buNone/>
              <a:defRPr/>
            </a:pP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Activities </a:t>
            </a:r>
            <a:r>
              <a:rPr lang="en-US" sz="2200" dirty="0">
                <a:effectLst/>
                <a:latin typeface="Calibri" panose="020F0502020204030204" pitchFamily="34" charset="0"/>
                <a:ea typeface="Calibri" panose="020F0502020204030204" pitchFamily="34" charset="0"/>
                <a:cs typeface="Times New Roman" panose="02020603050405020304" pitchFamily="18" charset="0"/>
              </a:rPr>
              <a:t>which agency conducted and or participated in which are likely to bring about public awareness regarding safety belt use and or child restraint use - Enter Y</a:t>
            </a: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es </a:t>
            </a:r>
            <a:r>
              <a:rPr lang="en-US" sz="2200" dirty="0">
                <a:effectLst/>
                <a:latin typeface="Calibri" panose="020F0502020204030204" pitchFamily="34" charset="0"/>
                <a:ea typeface="Calibri" panose="020F0502020204030204" pitchFamily="34" charset="0"/>
                <a:cs typeface="Times New Roman" panose="02020603050405020304" pitchFamily="18" charset="0"/>
              </a:rPr>
              <a:t>or N</a:t>
            </a: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o</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p>
            <a:pPr marL="0" fontAlgn="auto">
              <a:lnSpc>
                <a:spcPct val="115000"/>
              </a:lnSpc>
              <a:spcBef>
                <a:spcPts val="0"/>
              </a:spcBef>
              <a:spcAft>
                <a:spcPts val="600"/>
              </a:spcAft>
              <a:buFont typeface="Arial" panose="020B0604020202020204" pitchFamily="34" charset="0"/>
              <a:buChar char="•"/>
              <a:defRPr/>
            </a:pPr>
            <a:r>
              <a:rPr lang="en-US" sz="2200" dirty="0">
                <a:effectLst/>
                <a:latin typeface="Calibri" panose="020F0502020204030204" pitchFamily="34" charset="0"/>
                <a:ea typeface="Calibri" panose="020F0502020204030204" pitchFamily="34" charset="0"/>
                <a:cs typeface="Times New Roman" panose="02020603050405020304" pitchFamily="18" charset="0"/>
              </a:rPr>
              <a:t>Media </a:t>
            </a: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release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fontAlgn="auto">
              <a:lnSpc>
                <a:spcPct val="115000"/>
              </a:lnSpc>
              <a:spcBef>
                <a:spcPts val="0"/>
              </a:spcBef>
              <a:spcAft>
                <a:spcPts val="600"/>
              </a:spcAft>
              <a:buFont typeface="Arial" panose="020B0604020202020204" pitchFamily="34" charset="0"/>
              <a:buChar char="•"/>
              <a:defRPr/>
            </a:pPr>
            <a:r>
              <a:rPr lang="en-US" sz="2200" dirty="0">
                <a:effectLst/>
                <a:latin typeface="Calibri" panose="020F0502020204030204" pitchFamily="34" charset="0"/>
                <a:ea typeface="Calibri" panose="020F0502020204030204" pitchFamily="34" charset="0"/>
                <a:cs typeface="Times New Roman" panose="02020603050405020304" pitchFamily="18" charset="0"/>
              </a:rPr>
              <a:t>Child seat fitting event</a:t>
            </a:r>
          </a:p>
          <a:p>
            <a:pPr marL="0" fontAlgn="auto">
              <a:lnSpc>
                <a:spcPct val="115000"/>
              </a:lnSpc>
              <a:spcBef>
                <a:spcPts val="0"/>
              </a:spcBef>
              <a:spcAft>
                <a:spcPts val="600"/>
              </a:spcAft>
              <a:buFont typeface="Arial" panose="020B0604020202020204" pitchFamily="34" charset="0"/>
              <a:buChar char="•"/>
              <a:defRPr/>
            </a:pPr>
            <a:r>
              <a:rPr lang="en-US" sz="2200" dirty="0">
                <a:effectLst/>
                <a:latin typeface="Calibri" panose="020F0502020204030204" pitchFamily="34" charset="0"/>
                <a:ea typeface="Calibri" panose="020F0502020204030204" pitchFamily="34" charset="0"/>
                <a:cs typeface="Times New Roman" panose="02020603050405020304" pitchFamily="18" charset="0"/>
              </a:rPr>
              <a:t>Child seat </a:t>
            </a: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giveaways    </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p>
            <a:pPr marL="0" fontAlgn="auto">
              <a:lnSpc>
                <a:spcPct val="115000"/>
              </a:lnSpc>
              <a:spcBef>
                <a:spcPts val="0"/>
              </a:spcBef>
              <a:spcAft>
                <a:spcPts val="600"/>
              </a:spcAft>
              <a:buFont typeface="Arial" panose="020B0604020202020204" pitchFamily="34" charset="0"/>
              <a:buChar char="•"/>
              <a:defRPr/>
            </a:pPr>
            <a:r>
              <a:rPr lang="en-US" sz="2200" dirty="0">
                <a:effectLst/>
                <a:latin typeface="Calibri" panose="020F0502020204030204" pitchFamily="34" charset="0"/>
                <a:ea typeface="Calibri" panose="020F0502020204030204" pitchFamily="34" charset="0"/>
                <a:cs typeface="Times New Roman" panose="02020603050405020304" pitchFamily="18" charset="0"/>
              </a:rPr>
              <a:t>Use of NHTSA planner materials 	</a:t>
            </a:r>
          </a:p>
          <a:p>
            <a:pPr marL="0" fontAlgn="auto">
              <a:lnSpc>
                <a:spcPct val="115000"/>
              </a:lnSpc>
              <a:spcBef>
                <a:spcPts val="0"/>
              </a:spcBef>
              <a:spcAft>
                <a:spcPts val="600"/>
              </a:spcAft>
              <a:buFont typeface="Arial" panose="020B0604020202020204" pitchFamily="34" charset="0"/>
              <a:buChar char="•"/>
              <a:defRPr/>
            </a:pPr>
            <a:r>
              <a:rPr lang="en-US" sz="2200" dirty="0">
                <a:effectLst/>
                <a:latin typeface="Calibri" panose="020F0502020204030204" pitchFamily="34" charset="0"/>
                <a:ea typeface="Calibri" panose="020F0502020204030204" pitchFamily="34" charset="0"/>
                <a:cs typeface="Times New Roman" panose="02020603050405020304" pitchFamily="18" charset="0"/>
              </a:rPr>
              <a:t>Use of variable message boards, banners, posters etc…	</a:t>
            </a:r>
          </a:p>
          <a:p>
            <a:pPr marL="0" fontAlgn="auto">
              <a:lnSpc>
                <a:spcPct val="115000"/>
              </a:lnSpc>
              <a:spcBef>
                <a:spcPts val="0"/>
              </a:spcBef>
              <a:spcAft>
                <a:spcPts val="600"/>
              </a:spcAft>
              <a:buFont typeface="Arial" panose="020B0604020202020204" pitchFamily="34" charset="0"/>
              <a:buChar char="•"/>
              <a:defRPr/>
            </a:pPr>
            <a:r>
              <a:rPr lang="en-US" sz="2200" dirty="0">
                <a:effectLst/>
                <a:latin typeface="Calibri" panose="020F0502020204030204" pitchFamily="34" charset="0"/>
                <a:ea typeface="Calibri" panose="020F0502020204030204" pitchFamily="34" charset="0"/>
                <a:cs typeface="Times New Roman" panose="02020603050405020304" pitchFamily="18" charset="0"/>
              </a:rPr>
              <a:t>Other (explain) </a:t>
            </a:r>
          </a:p>
          <a:p>
            <a:pPr marL="0" fontAlgn="auto">
              <a:lnSpc>
                <a:spcPct val="115000"/>
              </a:lnSpc>
              <a:spcBef>
                <a:spcPts val="0"/>
              </a:spcBef>
              <a:spcAft>
                <a:spcPts val="600"/>
              </a:spcAft>
              <a:buFont typeface="Arial" panose="020B0604020202020204" pitchFamily="34" charset="0"/>
              <a:buChar char="•"/>
              <a:defRPr/>
            </a:pPr>
            <a:r>
              <a:rPr lang="en-US" sz="2200" dirty="0">
                <a:effectLst/>
                <a:latin typeface="Calibri" panose="020F0502020204030204" pitchFamily="34" charset="0"/>
                <a:ea typeface="Calibri" panose="020F0502020204030204" pitchFamily="34" charset="0"/>
                <a:cs typeface="Times New Roman" panose="02020603050405020304" pitchFamily="18" charset="0"/>
              </a:rPr>
              <a:t>Number of Press Conferences hosted promoting the </a:t>
            </a:r>
            <a:r>
              <a:rPr lang="en-US" sz="2200" dirty="0" smtClean="0">
                <a:effectLst/>
                <a:latin typeface="Calibri" panose="020F0502020204030204" pitchFamily="34" charset="0"/>
                <a:ea typeface="Calibri" panose="020F0502020204030204" pitchFamily="34" charset="0"/>
                <a:cs typeface="Times New Roman" panose="02020603050405020304" pitchFamily="18" charset="0"/>
              </a:rPr>
              <a:t>CIOT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609600" indent="-609600" fontAlgn="auto">
              <a:lnSpc>
                <a:spcPct val="80000"/>
              </a:lnSpc>
              <a:spcAft>
                <a:spcPts val="0"/>
              </a:spcAft>
              <a:buClr>
                <a:schemeClr val="tx1">
                  <a:shade val="95000"/>
                </a:schemeClr>
              </a:buClr>
              <a:buFont typeface="Wingdings 2"/>
              <a:buChar char=""/>
              <a:defRPr/>
            </a:pP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p:txBody>
      </p:sp>
      <p:pic>
        <p:nvPicPr>
          <p:cNvPr id="1946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sp>
        <p:nvSpPr>
          <p:cNvPr id="3075" name="Rectangle 3"/>
          <p:cNvSpPr>
            <a:spLocks noGrp="1" noChangeArrowheads="1"/>
          </p:cNvSpPr>
          <p:nvPr>
            <p:ph idx="1"/>
          </p:nvPr>
        </p:nvSpPr>
        <p:spPr>
          <a:xfrm>
            <a:off x="533400" y="1143000"/>
            <a:ext cx="8229600" cy="5715000"/>
          </a:xfrm>
        </p:spPr>
        <p:txBody>
          <a:bodyPr>
            <a:normAutofit fontScale="62500" lnSpcReduction="20000"/>
          </a:bodyPr>
          <a:lstStyle/>
          <a:p>
            <a:pPr marL="137160" indent="0" algn="ctr" fontAlgn="auto">
              <a:spcAft>
                <a:spcPts val="0"/>
              </a:spcAft>
              <a:buClr>
                <a:schemeClr val="tx1">
                  <a:shade val="95000"/>
                </a:schemeClr>
              </a:buClr>
              <a:buFont typeface="Arial" panose="020B0604020202020204" pitchFamily="34" charset="0"/>
              <a:buNone/>
              <a:defRPr/>
            </a:pPr>
            <a:r>
              <a:rPr lang="en-US" sz="3200" dirty="0" smtClean="0"/>
              <a:t>		</a:t>
            </a:r>
            <a:r>
              <a:rPr lang="en-US" sz="5100" dirty="0" smtClean="0"/>
              <a:t>Enforcement Report</a:t>
            </a:r>
            <a:r>
              <a:rPr lang="en-US" b="1" dirty="0" smtClean="0"/>
              <a:t>	</a:t>
            </a:r>
            <a:r>
              <a:rPr lang="en-US" sz="1000" b="1" dirty="0" smtClean="0"/>
              <a:t>		</a:t>
            </a:r>
          </a:p>
          <a:p>
            <a:pPr marL="0" indent="0" fontAlgn="auto">
              <a:spcAft>
                <a:spcPts val="0"/>
              </a:spcAft>
              <a:buFont typeface="Arial" panose="020B0604020202020204" pitchFamily="34" charset="0"/>
              <a:buNone/>
              <a:defRPr/>
            </a:pPr>
            <a:r>
              <a:rPr lang="en-US" sz="3800" b="1" dirty="0">
                <a:effectLst/>
              </a:rPr>
              <a:t>Earned Media </a:t>
            </a:r>
            <a:endParaRPr lang="en-US" sz="3800" dirty="0">
              <a:effectLst/>
            </a:endParaRPr>
          </a:p>
          <a:p>
            <a:pPr marL="0" indent="0" fontAlgn="auto">
              <a:spcAft>
                <a:spcPts val="0"/>
              </a:spcAft>
              <a:buFont typeface="Arial" panose="020B0604020202020204" pitchFamily="34" charset="0"/>
              <a:buNone/>
              <a:defRPr/>
            </a:pPr>
            <a:r>
              <a:rPr lang="en-US" sz="2400" dirty="0">
                <a:effectLst/>
              </a:rPr>
              <a:t>Media is earned when an agency conducts or participates in an activity or event which generates media attention and reporting. Agencies must track earned media reports and check all that apply. Examples of Social network systems media are Facebook, MySpace and Twitter. </a:t>
            </a:r>
          </a:p>
          <a:p>
            <a:pPr marL="0" indent="0" fontAlgn="auto">
              <a:spcAft>
                <a:spcPts val="0"/>
              </a:spcAft>
              <a:buFont typeface="Arial" panose="020B0604020202020204" pitchFamily="34" charset="0"/>
              <a:buNone/>
              <a:defRPr/>
            </a:pPr>
            <a:r>
              <a:rPr lang="en-US" sz="2400" dirty="0">
                <a:effectLst/>
              </a:rPr>
              <a:t>Enter a number </a:t>
            </a:r>
            <a:r>
              <a:rPr lang="en-US" sz="2400" dirty="0" smtClean="0">
                <a:effectLst/>
              </a:rPr>
              <a:t>for </a:t>
            </a:r>
            <a:r>
              <a:rPr lang="en-US" sz="2400" dirty="0">
                <a:effectLst/>
              </a:rPr>
              <a:t>each area of media the agency earned during or prior to this campaign. Enter the number of online page views, shares, hits, forwards and or tweets from social network </a:t>
            </a:r>
            <a:r>
              <a:rPr lang="en-US" sz="2400" dirty="0" smtClean="0">
                <a:effectLst/>
              </a:rPr>
              <a:t>media</a:t>
            </a:r>
            <a:endParaRPr lang="en-US" sz="2400" dirty="0">
              <a:effectLst/>
            </a:endParaRPr>
          </a:p>
          <a:p>
            <a:pPr fontAlgn="auto">
              <a:spcAft>
                <a:spcPts val="0"/>
              </a:spcAft>
              <a:buFont typeface="Arial" panose="020B0604020202020204" pitchFamily="34" charset="0"/>
              <a:buChar char="•"/>
              <a:defRPr/>
            </a:pPr>
            <a:r>
              <a:rPr lang="en-US" sz="2400" dirty="0">
                <a:effectLst/>
              </a:rPr>
              <a:t>Number of TV media reports through Agency press release or agency activity	</a:t>
            </a:r>
          </a:p>
          <a:p>
            <a:pPr fontAlgn="auto">
              <a:spcAft>
                <a:spcPts val="0"/>
              </a:spcAft>
              <a:buFont typeface="Arial" panose="020B0604020202020204" pitchFamily="34" charset="0"/>
              <a:buChar char="•"/>
              <a:defRPr/>
            </a:pPr>
            <a:r>
              <a:rPr lang="en-US" sz="2400" dirty="0">
                <a:effectLst/>
              </a:rPr>
              <a:t> Number of radio media reports through Agency press release or agency activity	</a:t>
            </a:r>
          </a:p>
          <a:p>
            <a:pPr fontAlgn="auto">
              <a:spcAft>
                <a:spcPts val="0"/>
              </a:spcAft>
              <a:buFont typeface="Arial" panose="020B0604020202020204" pitchFamily="34" charset="0"/>
              <a:buChar char="•"/>
              <a:defRPr/>
            </a:pPr>
            <a:r>
              <a:rPr lang="en-US" sz="2400" dirty="0">
                <a:effectLst/>
              </a:rPr>
              <a:t> Number of print media reports through Agency press release or agency </a:t>
            </a:r>
            <a:r>
              <a:rPr lang="en-US" sz="2400" dirty="0" smtClean="0">
                <a:effectLst/>
              </a:rPr>
              <a:t>activity</a:t>
            </a:r>
            <a:r>
              <a:rPr lang="en-US" sz="2400" dirty="0">
                <a:effectLst/>
              </a:rPr>
              <a:t>	</a:t>
            </a:r>
          </a:p>
          <a:p>
            <a:pPr fontAlgn="auto">
              <a:spcAft>
                <a:spcPts val="0"/>
              </a:spcAft>
              <a:buFont typeface="Arial" panose="020B0604020202020204" pitchFamily="34" charset="0"/>
              <a:buChar char="•"/>
              <a:defRPr/>
            </a:pPr>
            <a:r>
              <a:rPr lang="en-US" sz="2400" dirty="0">
                <a:effectLst/>
              </a:rPr>
              <a:t>Total number of hits, views, tweets, shares or forwards from agency’s use of social network systems media or through agency’s press release or agency’s activity	</a:t>
            </a: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sp>
        <p:nvSpPr>
          <p:cNvPr id="3075" name="Rectangle 3"/>
          <p:cNvSpPr>
            <a:spLocks noGrp="1" noChangeArrowheads="1"/>
          </p:cNvSpPr>
          <p:nvPr>
            <p:ph idx="1"/>
          </p:nvPr>
        </p:nvSpPr>
        <p:spPr>
          <a:xfrm>
            <a:off x="533400" y="1143000"/>
            <a:ext cx="8229600" cy="5715000"/>
          </a:xfrm>
        </p:spPr>
        <p:txBody>
          <a:bodyPr/>
          <a:lstStyle/>
          <a:p>
            <a:pPr marL="137160" indent="0" algn="ctr" fontAlgn="auto">
              <a:spcAft>
                <a:spcPts val="0"/>
              </a:spcAft>
              <a:buClr>
                <a:schemeClr val="tx1">
                  <a:shade val="95000"/>
                </a:schemeClr>
              </a:buClr>
              <a:buFont typeface="Arial" panose="020B0604020202020204" pitchFamily="34" charset="0"/>
              <a:buNone/>
              <a:defRPr/>
            </a:pPr>
            <a:r>
              <a:rPr lang="en-US" sz="3200" dirty="0" smtClean="0"/>
              <a:t>		Enforcement Report</a:t>
            </a:r>
            <a:r>
              <a:rPr lang="en-US" b="1" dirty="0" smtClean="0"/>
              <a:t>	</a:t>
            </a:r>
            <a:r>
              <a:rPr lang="en-US" sz="1000" b="1" dirty="0" smtClean="0"/>
              <a:t>		</a:t>
            </a:r>
          </a:p>
          <a:p>
            <a:pPr marL="0" indent="0" fontAlgn="auto">
              <a:spcAft>
                <a:spcPts val="0"/>
              </a:spcAft>
              <a:buFont typeface="Arial" panose="020B0604020202020204" pitchFamily="34" charset="0"/>
              <a:buNone/>
              <a:defRPr/>
            </a:pPr>
            <a:r>
              <a:rPr lang="en-US" sz="2800" dirty="0" smtClean="0">
                <a:effectLst/>
              </a:rPr>
              <a:t>Safety Belt Usage Survey Results</a:t>
            </a:r>
          </a:p>
          <a:p>
            <a:pPr marL="0" indent="0" fontAlgn="auto">
              <a:spcAft>
                <a:spcPts val="0"/>
              </a:spcAft>
              <a:buFont typeface="Arial" panose="020B0604020202020204" pitchFamily="34" charset="0"/>
              <a:buNone/>
              <a:defRPr/>
            </a:pPr>
            <a:r>
              <a:rPr lang="en-US" dirty="0" smtClean="0">
                <a:effectLst/>
              </a:rPr>
              <a:t>Enter </a:t>
            </a:r>
            <a:r>
              <a:rPr lang="en-US" dirty="0">
                <a:effectLst/>
              </a:rPr>
              <a:t>the </a:t>
            </a:r>
            <a:r>
              <a:rPr lang="en-US" dirty="0" smtClean="0">
                <a:effectLst/>
              </a:rPr>
              <a:t>results </a:t>
            </a:r>
            <a:r>
              <a:rPr lang="en-US" dirty="0">
                <a:effectLst/>
              </a:rPr>
              <a:t>from your agency’s safety belt usage surveys prior to and after </a:t>
            </a:r>
            <a:r>
              <a:rPr lang="en-US" dirty="0" smtClean="0">
                <a:effectLst/>
              </a:rPr>
              <a:t>the campaign:</a:t>
            </a:r>
            <a:endParaRPr lang="en-US" dirty="0">
              <a:effectLst/>
            </a:endParaRPr>
          </a:p>
          <a:p>
            <a:pPr marL="0" indent="0" fontAlgn="auto">
              <a:spcAft>
                <a:spcPts val="0"/>
              </a:spcAft>
              <a:buFont typeface="Arial" panose="020B0604020202020204" pitchFamily="34" charset="0"/>
              <a:buNone/>
              <a:defRPr/>
            </a:pPr>
            <a:r>
              <a:rPr lang="en-US" sz="2400" dirty="0">
                <a:effectLst/>
              </a:rPr>
              <a:t>	</a:t>
            </a:r>
            <a:r>
              <a:rPr lang="en-US" sz="2400" dirty="0" smtClean="0">
                <a:effectLst/>
              </a:rPr>
              <a:t>Safety </a:t>
            </a:r>
            <a:r>
              <a:rPr lang="en-US" sz="2400" dirty="0">
                <a:effectLst/>
              </a:rPr>
              <a:t>Belt usage rate prior to current wave	</a:t>
            </a:r>
          </a:p>
          <a:p>
            <a:pPr marL="0" indent="0" fontAlgn="auto">
              <a:spcAft>
                <a:spcPts val="0"/>
              </a:spcAft>
              <a:buFont typeface="Arial" panose="020B0604020202020204" pitchFamily="34" charset="0"/>
              <a:buNone/>
              <a:defRPr/>
            </a:pPr>
            <a:r>
              <a:rPr lang="en-US" sz="2400" dirty="0" smtClean="0">
                <a:effectLst/>
              </a:rPr>
              <a:t>	Safety </a:t>
            </a:r>
            <a:r>
              <a:rPr lang="en-US" sz="2400" dirty="0">
                <a:effectLst/>
              </a:rPr>
              <a:t>Belt usage rate after current wave</a:t>
            </a:r>
            <a:r>
              <a:rPr lang="en-US" sz="2400" dirty="0" smtClean="0">
                <a:effectLst/>
              </a:rPr>
              <a:t>	</a:t>
            </a: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p:txBody>
      </p:sp>
      <p:pic>
        <p:nvPicPr>
          <p:cNvPr id="2150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685800" y="1219200"/>
            <a:ext cx="7764463" cy="4572000"/>
          </a:xfrm>
        </p:spPr>
        <p:txBody>
          <a:bodyPr/>
          <a:lstStyle/>
          <a:p>
            <a:pPr algn="ctr" fontAlgn="auto">
              <a:spcAft>
                <a:spcPts val="0"/>
              </a:spcAft>
              <a:buFont typeface="Wingdings 2" panose="05020102010507070707" pitchFamily="18" charset="2"/>
              <a:buNone/>
              <a:defRPr/>
            </a:pPr>
            <a:r>
              <a:rPr lang="en-US" altLang="en-US" sz="2800" dirty="0" smtClean="0"/>
              <a:t>Use of Seat Belts by Personnel:</a:t>
            </a:r>
          </a:p>
          <a:p>
            <a:pPr fontAlgn="auto">
              <a:spcAft>
                <a:spcPts val="0"/>
              </a:spcAft>
              <a:buFont typeface="Wingdings 2" panose="05020102010507070707" pitchFamily="18" charset="2"/>
              <a:buNone/>
              <a:defRPr/>
            </a:pPr>
            <a:r>
              <a:rPr lang="en-US" altLang="en-US" sz="2400" dirty="0" smtClean="0"/>
              <a:t>All persons who operate or are passengers in an</a:t>
            </a:r>
          </a:p>
          <a:p>
            <a:pPr fontAlgn="auto">
              <a:spcAft>
                <a:spcPts val="0"/>
              </a:spcAft>
              <a:buFont typeface="Wingdings 2" panose="05020102010507070707" pitchFamily="18" charset="2"/>
              <a:buNone/>
              <a:defRPr/>
            </a:pPr>
            <a:r>
              <a:rPr lang="en-US" altLang="en-US" sz="2400" dirty="0" smtClean="0"/>
              <a:t>agency owned vehicle shall wear the seat belts as </a:t>
            </a:r>
          </a:p>
          <a:p>
            <a:pPr fontAlgn="auto">
              <a:spcAft>
                <a:spcPts val="0"/>
              </a:spcAft>
              <a:buFont typeface="Wingdings 2" panose="05020102010507070707" pitchFamily="18" charset="2"/>
              <a:buNone/>
              <a:defRPr/>
            </a:pPr>
            <a:r>
              <a:rPr lang="en-US" altLang="en-US" sz="2400" dirty="0" smtClean="0"/>
              <a:t>required by state law in F.S.S. 316.14 Seat belt Usage. </a:t>
            </a:r>
          </a:p>
          <a:p>
            <a:pPr fontAlgn="auto">
              <a:lnSpc>
                <a:spcPct val="90000"/>
              </a:lnSpc>
              <a:spcAft>
                <a:spcPts val="0"/>
              </a:spcAft>
              <a:buFontTx/>
              <a:buNone/>
              <a:defRPr/>
            </a:pPr>
            <a:endParaRPr lang="en-US" altLang="en-US" dirty="0" smtClean="0">
              <a:solidFill>
                <a:schemeClr val="bg1"/>
              </a:solidFill>
            </a:endParaRPr>
          </a:p>
          <a:p>
            <a:pPr fontAlgn="auto">
              <a:lnSpc>
                <a:spcPct val="90000"/>
              </a:lnSpc>
              <a:spcAft>
                <a:spcPts val="0"/>
              </a:spcAft>
              <a:buFont typeface="Arial" panose="020B0604020202020204" pitchFamily="34" charset="0"/>
              <a:buChar char="•"/>
              <a:defRPr/>
            </a:pPr>
            <a:endParaRPr lang="en-US" altLang="en-US" dirty="0" smtClean="0"/>
          </a:p>
        </p:txBody>
      </p:sp>
      <p:pic>
        <p:nvPicPr>
          <p:cNvPr id="2253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953000"/>
            <a:ext cx="474821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505200"/>
            <a:ext cx="35226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p:cNvSpPr txBox="1">
            <a:spLocks noChangeArrowheads="1"/>
          </p:cNvSpPr>
          <p:nvPr/>
        </p:nvSpPr>
        <p:spPr>
          <a:xfrm>
            <a:off x="533400" y="228600"/>
            <a:ext cx="8229600" cy="1143000"/>
          </a:xfrm>
          <a:prstGeom prst="rect">
            <a:avLst/>
          </a:prstGeom>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sz="4400" smtClean="0">
                <a:solidFill>
                  <a:srgbClr val="FF3300"/>
                </a:solidFill>
                <a:effectLst>
                  <a:outerShdw blurRad="127000" dist="200000" dir="2700000" algn="tl" rotWithShape="0">
                    <a:srgbClr val="000000">
                      <a:alpha val="30000"/>
                    </a:srgbClr>
                  </a:outerShdw>
                </a:effectLst>
              </a:rPr>
              <a:t>   </a:t>
            </a:r>
            <a:r>
              <a:rPr lang="en-US" sz="4400" b="0" smtClean="0">
                <a:solidFill>
                  <a:srgbClr val="FF3300"/>
                </a:solidFill>
                <a:effectLst>
                  <a:outerShdw blurRad="127000" dist="200000" dir="2700000" algn="tl" rotWithShape="0">
                    <a:srgbClr val="000000">
                      <a:alpha val="30000"/>
                    </a:srgbClr>
                  </a:outerShdw>
                </a:effectLst>
              </a:rPr>
              <a:t>Click It or Ticket </a:t>
            </a:r>
            <a:endParaRPr lang="en-US" sz="3600" b="0" dirty="0" smtClean="0">
              <a:solidFill>
                <a:srgbClr val="0000CC"/>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sp>
        <p:nvSpPr>
          <p:cNvPr id="3075" name="Rectangle 3"/>
          <p:cNvSpPr>
            <a:spLocks noGrp="1" noChangeArrowheads="1"/>
          </p:cNvSpPr>
          <p:nvPr>
            <p:ph idx="1"/>
          </p:nvPr>
        </p:nvSpPr>
        <p:spPr>
          <a:xfrm>
            <a:off x="228600" y="1524000"/>
            <a:ext cx="8534400" cy="4525963"/>
          </a:xfrm>
        </p:spPr>
        <p:txBody>
          <a:bodyPr>
            <a:normAutofit lnSpcReduction="10000"/>
          </a:bodyPr>
          <a:lstStyle/>
          <a:p>
            <a:pPr marL="609600" indent="-609600" algn="ctr" fontAlgn="auto">
              <a:lnSpc>
                <a:spcPct val="80000"/>
              </a:lnSpc>
              <a:spcAft>
                <a:spcPts val="0"/>
              </a:spcAft>
              <a:buClr>
                <a:schemeClr val="tx1">
                  <a:shade val="95000"/>
                </a:schemeClr>
              </a:buClr>
              <a:buFontTx/>
              <a:buNone/>
              <a:defRPr/>
            </a:pPr>
            <a:r>
              <a:rPr lang="en-US" sz="3500" dirty="0"/>
              <a:t>Traffic </a:t>
            </a:r>
            <a:r>
              <a:rPr lang="en-US" sz="3500" dirty="0" smtClean="0"/>
              <a:t>Safety Training</a:t>
            </a:r>
          </a:p>
          <a:p>
            <a:pPr marL="137160" indent="0" algn="ctr" fontAlgn="auto">
              <a:spcAft>
                <a:spcPts val="0"/>
              </a:spcAft>
              <a:buClr>
                <a:schemeClr val="tx1">
                  <a:shade val="95000"/>
                </a:schemeClr>
              </a:buClr>
              <a:buFont typeface="Arial" panose="020B0604020202020204" pitchFamily="34" charset="0"/>
              <a:buNone/>
              <a:defRPr/>
            </a:pPr>
            <a:r>
              <a:rPr lang="en-US" sz="1000" dirty="0" smtClean="0"/>
              <a:t>	</a:t>
            </a:r>
            <a:endParaRPr lang="en-US" sz="2400" baseline="30000" dirty="0" smtClean="0"/>
          </a:p>
          <a:p>
            <a:pPr marL="0" indent="0" fontAlgn="auto">
              <a:lnSpc>
                <a:spcPct val="80000"/>
              </a:lnSpc>
              <a:spcAft>
                <a:spcPts val="0"/>
              </a:spcAft>
              <a:buClr>
                <a:schemeClr val="tx1">
                  <a:shade val="95000"/>
                </a:schemeClr>
              </a:buClr>
              <a:buNone/>
              <a:defRPr/>
            </a:pPr>
            <a:r>
              <a:rPr lang="en-US" sz="2400" dirty="0" smtClean="0"/>
              <a:t>This presentation can be used by any law enforcement agency in the Nation. The information provided has been taken directly from the NHTSA Traffic safety marketing website.</a:t>
            </a:r>
          </a:p>
          <a:p>
            <a:pPr marL="0" indent="0" fontAlgn="auto">
              <a:lnSpc>
                <a:spcPct val="80000"/>
              </a:lnSpc>
              <a:spcAft>
                <a:spcPts val="0"/>
              </a:spcAft>
              <a:buClr>
                <a:schemeClr val="tx1">
                  <a:shade val="95000"/>
                </a:schemeClr>
              </a:buClr>
              <a:buNone/>
              <a:defRPr/>
            </a:pPr>
            <a:endParaRPr lang="en-US" sz="1000" dirty="0"/>
          </a:p>
          <a:p>
            <a:pPr marL="0" indent="0" fontAlgn="auto">
              <a:lnSpc>
                <a:spcPct val="80000"/>
              </a:lnSpc>
              <a:spcAft>
                <a:spcPts val="0"/>
              </a:spcAft>
              <a:buClr>
                <a:schemeClr val="tx1">
                  <a:shade val="95000"/>
                </a:schemeClr>
              </a:buClr>
              <a:buNone/>
              <a:defRPr/>
            </a:pPr>
            <a:r>
              <a:rPr lang="en-US" sz="2400" dirty="0" smtClean="0"/>
              <a:t>We have created this presentation in an effort to assist agencies in conducting occupant protection training with all department personnel. Feel free to edit as needed to meet your agencies needs.</a:t>
            </a:r>
          </a:p>
          <a:p>
            <a:pPr marL="0" indent="0" fontAlgn="auto">
              <a:lnSpc>
                <a:spcPct val="80000"/>
              </a:lnSpc>
              <a:spcAft>
                <a:spcPts val="0"/>
              </a:spcAft>
              <a:buClr>
                <a:schemeClr val="tx1">
                  <a:shade val="95000"/>
                </a:schemeClr>
              </a:buClr>
              <a:buNone/>
              <a:defRPr/>
            </a:pPr>
            <a:endParaRPr lang="en-US" sz="1000" dirty="0"/>
          </a:p>
          <a:p>
            <a:pPr marL="0" indent="0" fontAlgn="auto">
              <a:lnSpc>
                <a:spcPct val="80000"/>
              </a:lnSpc>
              <a:spcAft>
                <a:spcPts val="0"/>
              </a:spcAft>
              <a:buClr>
                <a:schemeClr val="tx1">
                  <a:shade val="95000"/>
                </a:schemeClr>
              </a:buClr>
              <a:buNone/>
              <a:defRPr/>
            </a:pPr>
            <a:r>
              <a:rPr lang="en-US" sz="2400" dirty="0" smtClean="0"/>
              <a:t>Slides 23 – 26 are Florida specific listing State Statutes. Feel Free to update to your states statutes. </a:t>
            </a:r>
          </a:p>
          <a:p>
            <a:pPr marL="0" indent="0" fontAlgn="auto">
              <a:lnSpc>
                <a:spcPct val="80000"/>
              </a:lnSpc>
              <a:spcAft>
                <a:spcPts val="0"/>
              </a:spcAft>
              <a:buClr>
                <a:schemeClr val="tx1">
                  <a:shade val="95000"/>
                </a:schemeClr>
              </a:buClr>
              <a:buNone/>
              <a:defRPr/>
            </a:pP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p:txBody>
      </p:sp>
      <p:pic>
        <p:nvPicPr>
          <p:cNvPr id="614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517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685800" y="1219200"/>
            <a:ext cx="7764463" cy="5638800"/>
          </a:xfrm>
        </p:spPr>
        <p:txBody>
          <a:bodyPr>
            <a:normAutofit fontScale="55000" lnSpcReduction="20000"/>
          </a:bodyPr>
          <a:lstStyle/>
          <a:p>
            <a:pPr marL="548640" indent="-411480" algn="ctr" fontAlgn="auto">
              <a:spcAft>
                <a:spcPts val="0"/>
              </a:spcAft>
              <a:buClr>
                <a:schemeClr val="tx1">
                  <a:shade val="95000"/>
                </a:schemeClr>
              </a:buClr>
              <a:buFont typeface="Wingdings 2"/>
              <a:buNone/>
              <a:defRPr/>
            </a:pPr>
            <a:r>
              <a:rPr lang="en-US" b="1" dirty="0" smtClean="0"/>
              <a:t>	</a:t>
            </a:r>
            <a:r>
              <a:rPr lang="en-US" sz="5100" dirty="0" smtClean="0"/>
              <a:t>SEAT BELT ENFORCEMENT:</a:t>
            </a:r>
          </a:p>
          <a:p>
            <a:pPr marL="548640" indent="-411480" fontAlgn="auto">
              <a:spcAft>
                <a:spcPts val="0"/>
              </a:spcAft>
              <a:buClr>
                <a:schemeClr val="tx1">
                  <a:shade val="95000"/>
                </a:schemeClr>
              </a:buClr>
              <a:buFont typeface="Wingdings 2"/>
              <a:buNone/>
              <a:defRPr/>
            </a:pPr>
            <a:r>
              <a:rPr lang="en-US" sz="4400" dirty="0" smtClean="0"/>
              <a:t>Seat Belt Enforcement is a priority and shall be</a:t>
            </a:r>
          </a:p>
          <a:p>
            <a:pPr marL="548640" indent="-411480" fontAlgn="auto">
              <a:spcAft>
                <a:spcPts val="0"/>
              </a:spcAft>
              <a:buClr>
                <a:schemeClr val="tx1">
                  <a:shade val="95000"/>
                </a:schemeClr>
              </a:buClr>
              <a:buFont typeface="Wingdings 2"/>
              <a:buNone/>
              <a:defRPr/>
            </a:pPr>
            <a:r>
              <a:rPr lang="en-US" sz="4400" dirty="0" smtClean="0"/>
              <a:t>enforced by all agency personnel.</a:t>
            </a:r>
          </a:p>
          <a:p>
            <a:pPr marL="548640" indent="-411480" fontAlgn="auto">
              <a:spcAft>
                <a:spcPts val="0"/>
              </a:spcAft>
              <a:buClr>
                <a:schemeClr val="tx1">
                  <a:shade val="95000"/>
                </a:schemeClr>
              </a:buClr>
              <a:buFont typeface="Wingdings 2"/>
              <a:buNone/>
              <a:defRPr/>
            </a:pPr>
            <a:endParaRPr lang="en-US" sz="1800" dirty="0" smtClean="0"/>
          </a:p>
          <a:p>
            <a:pPr marL="548640" indent="-411480" fontAlgn="auto">
              <a:spcAft>
                <a:spcPts val="0"/>
              </a:spcAft>
              <a:buClr>
                <a:schemeClr val="tx1">
                  <a:shade val="95000"/>
                </a:schemeClr>
              </a:buClr>
              <a:buFont typeface="Wingdings 2"/>
              <a:buNone/>
              <a:defRPr/>
            </a:pPr>
            <a:r>
              <a:rPr lang="en-US" sz="3800" dirty="0" smtClean="0"/>
              <a:t>Properly used safety belts and child safety seats are proven</a:t>
            </a:r>
          </a:p>
          <a:p>
            <a:pPr marL="548640" indent="-411480" fontAlgn="auto">
              <a:spcAft>
                <a:spcPts val="0"/>
              </a:spcAft>
              <a:buClr>
                <a:schemeClr val="tx1">
                  <a:shade val="95000"/>
                </a:schemeClr>
              </a:buClr>
              <a:buFont typeface="Wingdings 2"/>
              <a:buNone/>
              <a:defRPr/>
            </a:pPr>
            <a:r>
              <a:rPr lang="en-US" sz="3800" dirty="0" smtClean="0"/>
              <a:t>effective measures for reducing fatalities and serious</a:t>
            </a:r>
          </a:p>
          <a:p>
            <a:pPr marL="548640" indent="-411480" fontAlgn="auto">
              <a:spcAft>
                <a:spcPts val="0"/>
              </a:spcAft>
              <a:buClr>
                <a:schemeClr val="tx1">
                  <a:shade val="95000"/>
                </a:schemeClr>
              </a:buClr>
              <a:buFont typeface="Wingdings 2"/>
              <a:buNone/>
              <a:defRPr/>
            </a:pPr>
            <a:r>
              <a:rPr lang="en-US" sz="3800" dirty="0" smtClean="0"/>
              <a:t>injuries. The Department will participate in Click It or Ticket</a:t>
            </a:r>
          </a:p>
          <a:p>
            <a:pPr marL="548640" indent="-411480" fontAlgn="auto">
              <a:spcAft>
                <a:spcPts val="0"/>
              </a:spcAft>
              <a:buClr>
                <a:schemeClr val="tx1">
                  <a:shade val="95000"/>
                </a:schemeClr>
              </a:buClr>
              <a:buFont typeface="Wingdings 2"/>
              <a:buNone/>
              <a:defRPr/>
            </a:pPr>
            <a:r>
              <a:rPr lang="en-US" sz="3800" dirty="0" smtClean="0"/>
              <a:t>enforcement mobilizations in an effort to reduce the number</a:t>
            </a:r>
          </a:p>
          <a:p>
            <a:pPr marL="548640" indent="-411480" fontAlgn="auto">
              <a:spcAft>
                <a:spcPts val="0"/>
              </a:spcAft>
              <a:buClr>
                <a:schemeClr val="tx1">
                  <a:shade val="95000"/>
                </a:schemeClr>
              </a:buClr>
              <a:buFont typeface="Wingdings 2"/>
              <a:buNone/>
              <a:defRPr/>
            </a:pPr>
            <a:r>
              <a:rPr lang="en-US" sz="3800" dirty="0" smtClean="0"/>
              <a:t>of occupant protection related fatalities and injury crashes</a:t>
            </a:r>
          </a:p>
          <a:p>
            <a:pPr marL="548640" indent="-411480" fontAlgn="auto">
              <a:spcAft>
                <a:spcPts val="0"/>
              </a:spcAft>
              <a:buClr>
                <a:schemeClr val="tx1">
                  <a:shade val="95000"/>
                </a:schemeClr>
              </a:buClr>
              <a:buFont typeface="Wingdings 2"/>
              <a:buNone/>
              <a:defRPr/>
            </a:pPr>
            <a:r>
              <a:rPr lang="en-US" sz="3800" dirty="0" smtClean="0"/>
              <a:t>on our roadways.</a:t>
            </a:r>
          </a:p>
          <a:p>
            <a:pPr marL="548640" indent="-411480" fontAlgn="auto">
              <a:spcAft>
                <a:spcPts val="0"/>
              </a:spcAft>
              <a:buClr>
                <a:schemeClr val="tx1">
                  <a:shade val="95000"/>
                </a:schemeClr>
              </a:buClr>
              <a:buFont typeface="Wingdings 2"/>
              <a:buNone/>
              <a:defRPr/>
            </a:pPr>
            <a:endParaRPr lang="en-US" sz="1100" dirty="0" smtClean="0"/>
          </a:p>
          <a:p>
            <a:pPr marL="548640" indent="-411480" fontAlgn="auto">
              <a:spcAft>
                <a:spcPts val="0"/>
              </a:spcAft>
              <a:buClr>
                <a:schemeClr val="tx1">
                  <a:shade val="95000"/>
                </a:schemeClr>
              </a:buClr>
              <a:buFont typeface="Wingdings 2"/>
              <a:buNone/>
              <a:defRPr/>
            </a:pPr>
            <a:r>
              <a:rPr lang="en-US" dirty="0" smtClean="0"/>
              <a:t>	</a:t>
            </a:r>
            <a:endParaRPr lang="en-US" dirty="0" smtClean="0">
              <a:solidFill>
                <a:schemeClr val="bg1"/>
              </a:solidFill>
            </a:endParaRPr>
          </a:p>
          <a:p>
            <a:pPr marL="548640" indent="-411480" fontAlgn="auto">
              <a:lnSpc>
                <a:spcPct val="90000"/>
              </a:lnSpc>
              <a:spcAft>
                <a:spcPts val="0"/>
              </a:spcAft>
              <a:buClr>
                <a:schemeClr val="tx1">
                  <a:shade val="95000"/>
                </a:schemeClr>
              </a:buClr>
              <a:buFont typeface="Wingdings 2"/>
              <a:buChar char=""/>
              <a:defRPr/>
            </a:pPr>
            <a:endParaRPr lang="en-US" dirty="0" smtClean="0"/>
          </a:p>
        </p:txBody>
      </p:sp>
      <p:pic>
        <p:nvPicPr>
          <p:cNvPr id="2355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533400" y="228600"/>
            <a:ext cx="8229600" cy="1143000"/>
          </a:xfrm>
          <a:prstGeom prst="rect">
            <a:avLst/>
          </a:prstGeom>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sz="4400" smtClean="0">
                <a:solidFill>
                  <a:srgbClr val="FF3300"/>
                </a:solidFill>
                <a:effectLst>
                  <a:outerShdw blurRad="127000" dist="200000" dir="2700000" algn="tl" rotWithShape="0">
                    <a:srgbClr val="000000">
                      <a:alpha val="30000"/>
                    </a:srgbClr>
                  </a:outerShdw>
                </a:effectLst>
              </a:rPr>
              <a:t>   </a:t>
            </a:r>
            <a:r>
              <a:rPr lang="en-US" sz="4400" b="0" smtClean="0">
                <a:solidFill>
                  <a:srgbClr val="FF3300"/>
                </a:solidFill>
                <a:effectLst>
                  <a:outerShdw blurRad="127000" dist="200000" dir="2700000" algn="tl" rotWithShape="0">
                    <a:srgbClr val="000000">
                      <a:alpha val="30000"/>
                    </a:srgbClr>
                  </a:outerShdw>
                </a:effectLst>
              </a:rPr>
              <a:t>Click It or Ticket </a:t>
            </a:r>
            <a:endParaRPr lang="en-US" sz="3600" b="0" dirty="0" smtClean="0">
              <a:solidFill>
                <a:srgbClr val="0000CC"/>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85800" y="1752600"/>
            <a:ext cx="7764463" cy="3695700"/>
          </a:xfrm>
        </p:spPr>
        <p:txBody>
          <a:bodyPr>
            <a:normAutofit fontScale="92500"/>
          </a:bodyPr>
          <a:lstStyle/>
          <a:p>
            <a:pPr algn="ctr" fontAlgn="auto">
              <a:spcAft>
                <a:spcPts val="0"/>
              </a:spcAft>
              <a:buFontTx/>
              <a:buNone/>
              <a:defRPr/>
            </a:pPr>
            <a:r>
              <a:rPr lang="en-US" altLang="en-US" sz="3500" u="sng" dirty="0" smtClean="0"/>
              <a:t>Occupant Protection Violations:</a:t>
            </a:r>
          </a:p>
          <a:p>
            <a:pPr algn="ctr" fontAlgn="auto">
              <a:spcAft>
                <a:spcPts val="0"/>
              </a:spcAft>
              <a:buFontTx/>
              <a:buNone/>
              <a:defRPr/>
            </a:pPr>
            <a:endParaRPr lang="en-US" altLang="en-US" sz="1100" u="sng" dirty="0" smtClean="0"/>
          </a:p>
          <a:p>
            <a:pPr algn="ctr" fontAlgn="auto">
              <a:spcAft>
                <a:spcPts val="0"/>
              </a:spcAft>
              <a:buNone/>
              <a:defRPr/>
            </a:pPr>
            <a:r>
              <a:rPr lang="en-US" altLang="en-US" sz="3000" dirty="0" smtClean="0"/>
              <a:t>Child Restraint – </a:t>
            </a:r>
            <a:r>
              <a:rPr lang="en-US" altLang="en-US" sz="3000" dirty="0"/>
              <a:t>Primary Violation</a:t>
            </a:r>
          </a:p>
          <a:p>
            <a:pPr algn="ctr" fontAlgn="auto">
              <a:spcAft>
                <a:spcPts val="0"/>
              </a:spcAft>
              <a:buFontTx/>
              <a:buNone/>
              <a:defRPr/>
            </a:pPr>
            <a:r>
              <a:rPr lang="en-US" altLang="en-US" sz="3000" dirty="0" smtClean="0"/>
              <a:t>F.S.S. 316.613(1)(a)</a:t>
            </a:r>
          </a:p>
          <a:p>
            <a:pPr algn="ctr" fontAlgn="auto">
              <a:spcAft>
                <a:spcPts val="0"/>
              </a:spcAft>
              <a:buFontTx/>
              <a:buNone/>
              <a:defRPr/>
            </a:pPr>
            <a:endParaRPr lang="en-US" altLang="en-US" sz="1100" dirty="0" smtClean="0"/>
          </a:p>
          <a:p>
            <a:pPr fontAlgn="auto">
              <a:spcAft>
                <a:spcPts val="0"/>
              </a:spcAft>
              <a:buFontTx/>
              <a:buNone/>
              <a:defRPr/>
            </a:pPr>
            <a:r>
              <a:rPr lang="en-US" altLang="en-US" sz="2200" dirty="0" smtClean="0"/>
              <a:t>	   Any child 5 years of age or younger must be secured in a </a:t>
            </a:r>
          </a:p>
          <a:p>
            <a:pPr fontAlgn="auto">
              <a:spcAft>
                <a:spcPts val="0"/>
              </a:spcAft>
              <a:buFontTx/>
              <a:buNone/>
              <a:defRPr/>
            </a:pPr>
            <a:r>
              <a:rPr lang="en-US" altLang="en-US" sz="2200" dirty="0" smtClean="0"/>
              <a:t>	   child restraint device.</a:t>
            </a:r>
          </a:p>
          <a:p>
            <a:pPr algn="ctr" fontAlgn="auto">
              <a:spcAft>
                <a:spcPts val="0"/>
              </a:spcAft>
              <a:buFontTx/>
              <a:buNone/>
              <a:defRPr/>
            </a:pPr>
            <a:endParaRPr lang="en-US" altLang="en-US" b="1" dirty="0" smtClean="0"/>
          </a:p>
        </p:txBody>
      </p:sp>
      <p:pic>
        <p:nvPicPr>
          <p:cNvPr id="2457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 y="5458890"/>
            <a:ext cx="1454150" cy="13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76400" y="5486400"/>
            <a:ext cx="2044149" cy="369332"/>
          </a:xfrm>
          <a:prstGeom prst="rect">
            <a:avLst/>
          </a:prstGeom>
        </p:spPr>
        <p:txBody>
          <a:bodyPr wrap="none">
            <a:spAutoFit/>
          </a:bodyPr>
          <a:lstStyle/>
          <a:p>
            <a:r>
              <a:rPr lang="en-US" b="1" dirty="0" smtClean="0"/>
              <a:t>*Florida Specific </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85800" y="1828800"/>
            <a:ext cx="7764463" cy="3695700"/>
          </a:xfrm>
        </p:spPr>
        <p:txBody>
          <a:bodyPr>
            <a:normAutofit/>
          </a:bodyPr>
          <a:lstStyle/>
          <a:p>
            <a:pPr algn="ctr" fontAlgn="auto">
              <a:spcAft>
                <a:spcPts val="0"/>
              </a:spcAft>
              <a:buFontTx/>
              <a:buNone/>
              <a:defRPr/>
            </a:pPr>
            <a:r>
              <a:rPr lang="en-US" altLang="en-US" sz="3200" u="sng" dirty="0" smtClean="0"/>
              <a:t>Occupant Protection Violations:</a:t>
            </a:r>
          </a:p>
          <a:p>
            <a:pPr algn="ctr" fontAlgn="auto">
              <a:spcAft>
                <a:spcPts val="0"/>
              </a:spcAft>
              <a:buFontTx/>
              <a:buNone/>
              <a:defRPr/>
            </a:pPr>
            <a:endParaRPr lang="en-US" altLang="en-US" sz="1000" dirty="0" smtClean="0"/>
          </a:p>
          <a:p>
            <a:pPr algn="ctr" fontAlgn="auto">
              <a:spcAft>
                <a:spcPts val="0"/>
              </a:spcAft>
              <a:buNone/>
              <a:defRPr/>
            </a:pPr>
            <a:r>
              <a:rPr lang="en-US" altLang="en-US" sz="2800" dirty="0" smtClean="0"/>
              <a:t>Seat Belt (Driver) – </a:t>
            </a:r>
            <a:r>
              <a:rPr lang="en-US" altLang="en-US" sz="2800" dirty="0"/>
              <a:t>Primary Violation</a:t>
            </a:r>
          </a:p>
          <a:p>
            <a:pPr algn="ctr" fontAlgn="auto">
              <a:spcAft>
                <a:spcPts val="0"/>
              </a:spcAft>
              <a:buFontTx/>
              <a:buNone/>
              <a:defRPr/>
            </a:pPr>
            <a:r>
              <a:rPr lang="en-US" altLang="en-US" sz="2800" dirty="0" smtClean="0"/>
              <a:t>F.S.S. 316.614(4)(b)</a:t>
            </a:r>
          </a:p>
          <a:p>
            <a:pPr algn="ctr" fontAlgn="auto">
              <a:spcAft>
                <a:spcPts val="0"/>
              </a:spcAft>
              <a:buFontTx/>
              <a:buNone/>
              <a:defRPr/>
            </a:pPr>
            <a:endParaRPr lang="en-US" altLang="en-US" sz="1000" dirty="0" smtClean="0"/>
          </a:p>
          <a:p>
            <a:pPr fontAlgn="auto">
              <a:spcAft>
                <a:spcPts val="0"/>
              </a:spcAft>
              <a:buFontTx/>
              <a:buNone/>
              <a:defRPr/>
            </a:pPr>
            <a:r>
              <a:rPr lang="en-US" altLang="en-US" dirty="0" smtClean="0"/>
              <a:t>	It is unlawful for any person to operate a motor vehicle in this state unless the person is restrained by a seat belt.</a:t>
            </a:r>
          </a:p>
        </p:txBody>
      </p:sp>
      <p:pic>
        <p:nvPicPr>
          <p:cNvPr id="2560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 y="5458890"/>
            <a:ext cx="1454150" cy="13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76400" y="5486400"/>
            <a:ext cx="2044149" cy="369332"/>
          </a:xfrm>
          <a:prstGeom prst="rect">
            <a:avLst/>
          </a:prstGeom>
        </p:spPr>
        <p:txBody>
          <a:bodyPr wrap="none">
            <a:spAutoFit/>
          </a:bodyPr>
          <a:lstStyle/>
          <a:p>
            <a:r>
              <a:rPr lang="en-US" b="1" dirty="0" smtClean="0"/>
              <a:t>*Florida Specific </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pPr algn="ctr" fontAlgn="auto">
              <a:lnSpc>
                <a:spcPct val="90000"/>
              </a:lnSpc>
              <a:spcAft>
                <a:spcPts val="0"/>
              </a:spcAft>
              <a:buFontTx/>
              <a:buNone/>
              <a:defRPr/>
            </a:pPr>
            <a:r>
              <a:rPr lang="en-US" altLang="en-US" sz="3200" u="sng" dirty="0" smtClean="0"/>
              <a:t>Occupant Protection Violations:</a:t>
            </a:r>
          </a:p>
          <a:p>
            <a:pPr algn="ctr" fontAlgn="auto">
              <a:lnSpc>
                <a:spcPct val="90000"/>
              </a:lnSpc>
              <a:spcAft>
                <a:spcPts val="0"/>
              </a:spcAft>
              <a:buFontTx/>
              <a:buNone/>
              <a:defRPr/>
            </a:pPr>
            <a:endParaRPr lang="en-US" altLang="en-US" dirty="0" smtClean="0"/>
          </a:p>
          <a:p>
            <a:pPr algn="ctr" fontAlgn="auto">
              <a:lnSpc>
                <a:spcPct val="90000"/>
              </a:lnSpc>
              <a:spcAft>
                <a:spcPts val="0"/>
              </a:spcAft>
              <a:buFontTx/>
              <a:buNone/>
              <a:defRPr/>
            </a:pPr>
            <a:r>
              <a:rPr lang="en-US" altLang="en-US" sz="2800" dirty="0" smtClean="0"/>
              <a:t>Seat Belt (Front Passenger) – F.S.S. 316.614(5)</a:t>
            </a:r>
          </a:p>
          <a:p>
            <a:pPr algn="ctr" fontAlgn="auto">
              <a:lnSpc>
                <a:spcPct val="90000"/>
              </a:lnSpc>
              <a:spcAft>
                <a:spcPts val="0"/>
              </a:spcAft>
              <a:buFontTx/>
              <a:buNone/>
              <a:defRPr/>
            </a:pPr>
            <a:r>
              <a:rPr lang="en-US" altLang="en-US" sz="2400" dirty="0" smtClean="0"/>
              <a:t>(citation goes to the passenger)</a:t>
            </a:r>
          </a:p>
          <a:p>
            <a:pPr algn="ctr" fontAlgn="auto">
              <a:lnSpc>
                <a:spcPct val="90000"/>
              </a:lnSpc>
              <a:spcAft>
                <a:spcPts val="0"/>
              </a:spcAft>
              <a:buFontTx/>
              <a:buNone/>
              <a:defRPr/>
            </a:pPr>
            <a:endParaRPr lang="en-US" altLang="en-US" dirty="0" smtClean="0"/>
          </a:p>
          <a:p>
            <a:pPr fontAlgn="auto">
              <a:lnSpc>
                <a:spcPct val="90000"/>
              </a:lnSpc>
              <a:spcAft>
                <a:spcPts val="0"/>
              </a:spcAft>
              <a:buFontTx/>
              <a:buNone/>
              <a:defRPr/>
            </a:pPr>
            <a:r>
              <a:rPr lang="en-US" altLang="en-US" dirty="0" smtClean="0"/>
              <a:t>	It is unlawful for any person 18 or older to be a passenger in the front seat of a motor vehicle unless such person is restrained by a seat belt.</a:t>
            </a:r>
          </a:p>
        </p:txBody>
      </p:sp>
      <p:pic>
        <p:nvPicPr>
          <p:cNvPr id="2662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 y="5458890"/>
            <a:ext cx="1454150" cy="13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76400" y="5486400"/>
            <a:ext cx="2044149" cy="369332"/>
          </a:xfrm>
          <a:prstGeom prst="rect">
            <a:avLst/>
          </a:prstGeom>
        </p:spPr>
        <p:txBody>
          <a:bodyPr wrap="none">
            <a:spAutoFit/>
          </a:bodyPr>
          <a:lstStyle/>
          <a:p>
            <a:r>
              <a:rPr lang="en-US" b="1" dirty="0" smtClean="0"/>
              <a:t>*Florida Specific </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685800" y="1828800"/>
            <a:ext cx="7764463" cy="3695700"/>
          </a:xfrm>
        </p:spPr>
        <p:txBody>
          <a:bodyPr>
            <a:normAutofit/>
          </a:bodyPr>
          <a:lstStyle/>
          <a:p>
            <a:pPr algn="ctr" fontAlgn="auto">
              <a:spcAft>
                <a:spcPts val="0"/>
              </a:spcAft>
              <a:buFontTx/>
              <a:buNone/>
              <a:defRPr/>
            </a:pPr>
            <a:r>
              <a:rPr lang="en-US" altLang="en-US" sz="3500" u="sng" dirty="0" smtClean="0"/>
              <a:t>D.U.I. Violations:</a:t>
            </a:r>
          </a:p>
          <a:p>
            <a:pPr algn="ctr" fontAlgn="auto">
              <a:spcAft>
                <a:spcPts val="0"/>
              </a:spcAft>
              <a:buFontTx/>
              <a:buNone/>
              <a:defRPr/>
            </a:pPr>
            <a:endParaRPr lang="en-US" altLang="en-US" sz="1000" u="sng" dirty="0" smtClean="0"/>
          </a:p>
          <a:p>
            <a:pPr algn="ctr" fontAlgn="auto">
              <a:spcAft>
                <a:spcPts val="0"/>
              </a:spcAft>
              <a:buFontTx/>
              <a:buNone/>
              <a:defRPr/>
            </a:pPr>
            <a:r>
              <a:rPr lang="en-US" altLang="en-US" sz="3000" dirty="0" smtClean="0"/>
              <a:t>Impaired Driving Violations can be found under F.S.S. 316.193</a:t>
            </a:r>
          </a:p>
          <a:p>
            <a:pPr algn="ctr" fontAlgn="auto">
              <a:spcAft>
                <a:spcPts val="0"/>
              </a:spcAft>
              <a:buFontTx/>
              <a:buNone/>
              <a:defRPr/>
            </a:pPr>
            <a:endParaRPr lang="en-US" altLang="en-US" sz="1000" dirty="0" smtClean="0"/>
          </a:p>
          <a:p>
            <a:pPr algn="ctr" fontAlgn="auto">
              <a:spcAft>
                <a:spcPts val="0"/>
              </a:spcAft>
              <a:buFontTx/>
              <a:buNone/>
              <a:defRPr/>
            </a:pPr>
            <a:r>
              <a:rPr lang="en-US" altLang="en-US" sz="1800" dirty="0" smtClean="0"/>
              <a:t>You will be required to review your statutes for specific infraction. </a:t>
            </a:r>
          </a:p>
        </p:txBody>
      </p:sp>
      <p:pic>
        <p:nvPicPr>
          <p:cNvPr id="2765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pic>
        <p:nvPicPr>
          <p:cNvPr id="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 y="5458890"/>
            <a:ext cx="1454150" cy="13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676400" y="5486400"/>
            <a:ext cx="2044149" cy="369332"/>
          </a:xfrm>
          <a:prstGeom prst="rect">
            <a:avLst/>
          </a:prstGeom>
        </p:spPr>
        <p:txBody>
          <a:bodyPr wrap="none">
            <a:spAutoFit/>
          </a:bodyPr>
          <a:lstStyle/>
          <a:p>
            <a:r>
              <a:rPr lang="en-US" b="1" dirty="0" smtClean="0"/>
              <a:t>*Florida Specific </a:t>
            </a: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pPr algn="ctr" fontAlgn="auto">
              <a:spcAft>
                <a:spcPts val="0"/>
              </a:spcAft>
              <a:buFontTx/>
              <a:buNone/>
              <a:defRPr/>
            </a:pPr>
            <a:r>
              <a:rPr lang="en-US" altLang="en-US" sz="3200" dirty="0" smtClean="0"/>
              <a:t>Verbal Judo:</a:t>
            </a:r>
          </a:p>
          <a:p>
            <a:pPr algn="ctr" fontAlgn="auto">
              <a:spcAft>
                <a:spcPts val="0"/>
              </a:spcAft>
              <a:buFontTx/>
              <a:buNone/>
              <a:defRPr/>
            </a:pPr>
            <a:endParaRPr lang="en-US" altLang="en-US" sz="1000" u="sng" dirty="0" smtClean="0"/>
          </a:p>
          <a:p>
            <a:pPr fontAlgn="auto">
              <a:spcAft>
                <a:spcPts val="0"/>
              </a:spcAft>
              <a:buFontTx/>
              <a:buNone/>
              <a:defRPr/>
            </a:pPr>
            <a:r>
              <a:rPr lang="en-US" altLang="en-US" sz="2800" dirty="0" smtClean="0"/>
              <a:t>  	The following statement should be made on all traffic stops. Keep in mind that we must be professional and courteous at all times as representatives of our Department.</a:t>
            </a:r>
          </a:p>
          <a:p>
            <a:pPr algn="ctr" fontAlgn="auto">
              <a:spcAft>
                <a:spcPts val="0"/>
              </a:spcAft>
              <a:buFontTx/>
              <a:buNone/>
              <a:defRPr/>
            </a:pPr>
            <a:endParaRPr lang="en-US" altLang="en-US" b="1" dirty="0" smtClean="0">
              <a:solidFill>
                <a:schemeClr val="bg1"/>
              </a:solidFill>
            </a:endParaRPr>
          </a:p>
        </p:txBody>
      </p:sp>
      <p:pic>
        <p:nvPicPr>
          <p:cNvPr id="2867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85800" y="1143000"/>
            <a:ext cx="7764463" cy="4648200"/>
          </a:xfrm>
        </p:spPr>
        <p:txBody>
          <a:bodyPr>
            <a:noAutofit/>
          </a:bodyPr>
          <a:lstStyle/>
          <a:p>
            <a:pPr algn="ctr" fontAlgn="auto">
              <a:spcAft>
                <a:spcPts val="0"/>
              </a:spcAft>
              <a:buFontTx/>
              <a:buNone/>
              <a:defRPr/>
            </a:pPr>
            <a:r>
              <a:rPr lang="en-US" altLang="en-US" sz="3200" dirty="0" smtClean="0"/>
              <a:t>Statement</a:t>
            </a:r>
          </a:p>
          <a:p>
            <a:pPr fontAlgn="auto">
              <a:spcAft>
                <a:spcPts val="0"/>
              </a:spcAft>
              <a:buFontTx/>
              <a:buNone/>
              <a:defRPr/>
            </a:pPr>
            <a:r>
              <a:rPr lang="en-US" altLang="en-US" sz="2800" dirty="0" smtClean="0"/>
              <a:t>   </a:t>
            </a:r>
            <a:r>
              <a:rPr lang="en-US" altLang="en-US" sz="2400" dirty="0" smtClean="0"/>
              <a:t>Hello, My name is Officer/Deputy _______, with the ________Police/Sheriff’s Department. May I see your Driver’s License, Vehicle Registration, and Insurance? The reason I stopped you today is because (unlawful speed, ran red light, </a:t>
            </a:r>
            <a:r>
              <a:rPr lang="en-US" altLang="en-US" sz="2400" dirty="0" err="1" smtClean="0"/>
              <a:t>ect</a:t>
            </a:r>
            <a:r>
              <a:rPr lang="en-US" altLang="en-US" sz="2400" dirty="0" smtClean="0"/>
              <a:t>.). Is there any justifiable reason why you (committed said violation)? Allow the driver to respond. </a:t>
            </a:r>
          </a:p>
        </p:txBody>
      </p:sp>
      <p:pic>
        <p:nvPicPr>
          <p:cNvPr id="2969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 y="20320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85800" y="1143000"/>
            <a:ext cx="7764463" cy="4648200"/>
          </a:xfrm>
        </p:spPr>
        <p:txBody>
          <a:bodyPr>
            <a:noAutofit/>
          </a:bodyPr>
          <a:lstStyle/>
          <a:p>
            <a:pPr algn="ctr" fontAlgn="auto">
              <a:spcAft>
                <a:spcPts val="0"/>
              </a:spcAft>
              <a:buFontTx/>
              <a:buNone/>
              <a:defRPr/>
            </a:pPr>
            <a:r>
              <a:rPr lang="en-US" altLang="en-US" sz="3200" dirty="0" smtClean="0"/>
              <a:t>Closing Statement</a:t>
            </a:r>
          </a:p>
          <a:p>
            <a:pPr algn="ctr" fontAlgn="auto">
              <a:spcAft>
                <a:spcPts val="0"/>
              </a:spcAft>
              <a:buFontTx/>
              <a:buNone/>
              <a:defRPr/>
            </a:pPr>
            <a:endParaRPr lang="en-US" altLang="en-US" sz="1000" dirty="0" smtClean="0"/>
          </a:p>
          <a:p>
            <a:pPr fontAlgn="auto">
              <a:spcAft>
                <a:spcPts val="0"/>
              </a:spcAft>
              <a:buFontTx/>
              <a:buNone/>
              <a:defRPr/>
            </a:pPr>
            <a:r>
              <a:rPr lang="en-US" altLang="en-US" sz="2400" dirty="0" smtClean="0"/>
              <a:t>It is our responsibility as traffic safety professionals to</a:t>
            </a:r>
          </a:p>
          <a:p>
            <a:pPr fontAlgn="auto">
              <a:spcAft>
                <a:spcPts val="0"/>
              </a:spcAft>
              <a:buFontTx/>
              <a:buNone/>
              <a:defRPr/>
            </a:pPr>
            <a:r>
              <a:rPr lang="en-US" altLang="en-US" sz="2400" dirty="0" smtClean="0"/>
              <a:t>educate the public and our fellow officers of the</a:t>
            </a:r>
          </a:p>
          <a:p>
            <a:pPr fontAlgn="auto">
              <a:spcAft>
                <a:spcPts val="0"/>
              </a:spcAft>
              <a:buFontTx/>
              <a:buNone/>
              <a:defRPr/>
            </a:pPr>
            <a:r>
              <a:rPr lang="en-US" altLang="en-US" sz="2400" dirty="0" smtClean="0"/>
              <a:t>deadly consequences of not wearing a seat belt. Lead</a:t>
            </a:r>
          </a:p>
          <a:p>
            <a:pPr fontAlgn="auto">
              <a:spcAft>
                <a:spcPts val="0"/>
              </a:spcAft>
              <a:buFontTx/>
              <a:buNone/>
              <a:defRPr/>
            </a:pPr>
            <a:r>
              <a:rPr lang="en-US" altLang="en-US" sz="2400" dirty="0" smtClean="0"/>
              <a:t>by example, conduct training, hand out flyers, post</a:t>
            </a:r>
          </a:p>
          <a:p>
            <a:pPr fontAlgn="auto">
              <a:spcAft>
                <a:spcPts val="0"/>
              </a:spcAft>
              <a:buFontTx/>
              <a:buNone/>
              <a:defRPr/>
            </a:pPr>
            <a:r>
              <a:rPr lang="en-US" altLang="en-US" sz="2400" dirty="0"/>
              <a:t>b</a:t>
            </a:r>
            <a:r>
              <a:rPr lang="en-US" altLang="en-US" sz="2400" dirty="0" smtClean="0"/>
              <a:t>anners, use social media and of course:</a:t>
            </a:r>
          </a:p>
          <a:p>
            <a:pPr algn="ctr" fontAlgn="auto">
              <a:spcAft>
                <a:spcPts val="0"/>
              </a:spcAft>
              <a:buFontTx/>
              <a:buNone/>
              <a:defRPr/>
            </a:pPr>
            <a:r>
              <a:rPr lang="en-US" altLang="en-US" sz="2800" dirty="0" smtClean="0">
                <a:solidFill>
                  <a:srgbClr val="FF0000"/>
                </a:solidFill>
              </a:rPr>
              <a:t>Click It or Ticket!</a:t>
            </a:r>
            <a:endParaRPr lang="en-US" altLang="en-US" sz="2800" dirty="0">
              <a:solidFill>
                <a:srgbClr val="FF0000"/>
              </a:solidFill>
            </a:endParaRPr>
          </a:p>
          <a:p>
            <a:pPr algn="ctr" fontAlgn="auto">
              <a:spcAft>
                <a:spcPts val="0"/>
              </a:spcAft>
              <a:buFontTx/>
              <a:buNone/>
              <a:defRPr/>
            </a:pPr>
            <a:r>
              <a:rPr lang="en-US" altLang="en-US" sz="3200" dirty="0" smtClean="0"/>
              <a:t> </a:t>
            </a:r>
          </a:p>
        </p:txBody>
      </p:sp>
      <p:pic>
        <p:nvPicPr>
          <p:cNvPr id="3072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 y="20320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04800"/>
            <a:ext cx="9144000" cy="1477963"/>
          </a:xfrm>
        </p:spPr>
        <p:txBody>
          <a:bodyPr/>
          <a:lstStyle/>
          <a:p>
            <a:pPr fontAlgn="auto">
              <a:spcAft>
                <a:spcPts val="0"/>
              </a:spcAft>
              <a:defRPr/>
            </a:pPr>
            <a:r>
              <a:rPr lang="en-US" sz="2800" dirty="0" smtClean="0">
                <a:solidFill>
                  <a:srgbClr val="FF9900"/>
                </a:solidFill>
              </a:rPr>
              <a:t>Law Enforcement Liaison Program</a:t>
            </a:r>
          </a:p>
        </p:txBody>
      </p:sp>
      <p:sp>
        <p:nvSpPr>
          <p:cNvPr id="31747" name="TextBox 2"/>
          <p:cNvSpPr txBox="1">
            <a:spLocks noChangeArrowheads="1"/>
          </p:cNvSpPr>
          <p:nvPr/>
        </p:nvSpPr>
        <p:spPr bwMode="auto">
          <a:xfrm>
            <a:off x="2667000" y="5943600"/>
            <a:ext cx="3465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charset="0"/>
              <a:buChar char="•"/>
              <a:defRPr sz="2000">
                <a:solidFill>
                  <a:schemeClr val="tx1"/>
                </a:solidFill>
                <a:latin typeface="Rockwell" pitchFamily="18" charset="0"/>
              </a:defRPr>
            </a:lvl1pPr>
            <a:lvl2pPr marL="742950" indent="-285750">
              <a:lnSpc>
                <a:spcPct val="120000"/>
              </a:lnSpc>
              <a:spcBef>
                <a:spcPts val="500"/>
              </a:spcBef>
              <a:buFont typeface="Arial" charset="0"/>
              <a:buChar char="•"/>
              <a:defRPr>
                <a:solidFill>
                  <a:schemeClr val="tx1"/>
                </a:solidFill>
                <a:latin typeface="Rockwell" pitchFamily="18" charset="0"/>
              </a:defRPr>
            </a:lvl2pPr>
            <a:lvl3pPr marL="1143000" indent="-228600">
              <a:lnSpc>
                <a:spcPct val="120000"/>
              </a:lnSpc>
              <a:spcBef>
                <a:spcPts val="500"/>
              </a:spcBef>
              <a:buFont typeface="Arial" charset="0"/>
              <a:buChar char="•"/>
              <a:defRPr sz="1600">
                <a:solidFill>
                  <a:schemeClr val="tx1"/>
                </a:solidFill>
                <a:latin typeface="Rockwell" pitchFamily="18" charset="0"/>
              </a:defRPr>
            </a:lvl3pPr>
            <a:lvl4pPr marL="1600200" indent="-228600">
              <a:lnSpc>
                <a:spcPct val="120000"/>
              </a:lnSpc>
              <a:spcBef>
                <a:spcPts val="500"/>
              </a:spcBef>
              <a:buFont typeface="Arial" charset="0"/>
              <a:buChar char="•"/>
              <a:defRPr sz="1400">
                <a:solidFill>
                  <a:schemeClr val="tx1"/>
                </a:solidFill>
                <a:latin typeface="Rockwell" pitchFamily="18" charset="0"/>
              </a:defRPr>
            </a:lvl4pPr>
            <a:lvl5pPr marL="2057400" indent="-228600">
              <a:lnSpc>
                <a:spcPct val="120000"/>
              </a:lnSpc>
              <a:spcBef>
                <a:spcPts val="500"/>
              </a:spcBef>
              <a:buFont typeface="Arial" charset="0"/>
              <a:buChar char="•"/>
              <a:defRPr sz="1200">
                <a:solidFill>
                  <a:schemeClr val="tx1"/>
                </a:solidFill>
                <a:latin typeface="Rockwell" pitchFamily="18" charset="0"/>
              </a:defRPr>
            </a:lvl5pPr>
            <a:lvl6pPr marL="2514600" indent="-228600" fontAlgn="base">
              <a:lnSpc>
                <a:spcPct val="120000"/>
              </a:lnSpc>
              <a:spcBef>
                <a:spcPts val="500"/>
              </a:spcBef>
              <a:spcAft>
                <a:spcPct val="0"/>
              </a:spcAft>
              <a:buFont typeface="Arial" charset="0"/>
              <a:buChar char="•"/>
              <a:defRPr sz="1200">
                <a:solidFill>
                  <a:schemeClr val="tx1"/>
                </a:solidFill>
                <a:latin typeface="Rockwell" pitchFamily="18" charset="0"/>
              </a:defRPr>
            </a:lvl6pPr>
            <a:lvl7pPr marL="2971800" indent="-228600" fontAlgn="base">
              <a:lnSpc>
                <a:spcPct val="120000"/>
              </a:lnSpc>
              <a:spcBef>
                <a:spcPts val="500"/>
              </a:spcBef>
              <a:spcAft>
                <a:spcPct val="0"/>
              </a:spcAft>
              <a:buFont typeface="Arial" charset="0"/>
              <a:buChar char="•"/>
              <a:defRPr sz="1200">
                <a:solidFill>
                  <a:schemeClr val="tx1"/>
                </a:solidFill>
                <a:latin typeface="Rockwell" pitchFamily="18" charset="0"/>
              </a:defRPr>
            </a:lvl7pPr>
            <a:lvl8pPr marL="3429000" indent="-228600" fontAlgn="base">
              <a:lnSpc>
                <a:spcPct val="120000"/>
              </a:lnSpc>
              <a:spcBef>
                <a:spcPts val="500"/>
              </a:spcBef>
              <a:spcAft>
                <a:spcPct val="0"/>
              </a:spcAft>
              <a:buFont typeface="Arial" charset="0"/>
              <a:buChar char="•"/>
              <a:defRPr sz="1200">
                <a:solidFill>
                  <a:schemeClr val="tx1"/>
                </a:solidFill>
                <a:latin typeface="Rockwell" pitchFamily="18" charset="0"/>
              </a:defRPr>
            </a:lvl8pPr>
            <a:lvl9pPr marL="3886200" indent="-228600" fontAlgn="base">
              <a:lnSpc>
                <a:spcPct val="120000"/>
              </a:lnSpc>
              <a:spcBef>
                <a:spcPts val="500"/>
              </a:spcBef>
              <a:spcAft>
                <a:spcPct val="0"/>
              </a:spcAft>
              <a:buFont typeface="Arial" charset="0"/>
              <a:buChar char="•"/>
              <a:defRPr sz="1200">
                <a:solidFill>
                  <a:schemeClr val="tx1"/>
                </a:solidFill>
                <a:latin typeface="Rockwell" pitchFamily="18" charset="0"/>
              </a:defRPr>
            </a:lvl9pPr>
          </a:lstStyle>
          <a:p>
            <a:pPr algn="ctr" eaLnBrk="1" hangingPunct="1">
              <a:lnSpc>
                <a:spcPct val="100000"/>
              </a:lnSpc>
              <a:spcBef>
                <a:spcPct val="0"/>
              </a:spcBef>
              <a:buFontTx/>
              <a:buNone/>
            </a:pPr>
            <a:r>
              <a:rPr lang="en-US" altLang="en-US" sz="3200">
                <a:solidFill>
                  <a:srgbClr val="0000CC"/>
                </a:solidFill>
                <a:latin typeface="Arial" charset="0"/>
                <a:hlinkClick r:id="rId2"/>
              </a:rPr>
              <a:t>www.floridalel.info</a:t>
            </a:r>
            <a:endParaRPr lang="en-US" altLang="en-US" sz="3200">
              <a:solidFill>
                <a:srgbClr val="0000CC"/>
              </a:solidFill>
              <a:latin typeface="Arial" charset="0"/>
            </a:endParaRPr>
          </a:p>
        </p:txBody>
      </p:sp>
      <p:pic>
        <p:nvPicPr>
          <p:cNvPr id="317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33400"/>
            <a:ext cx="59102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sp>
        <p:nvSpPr>
          <p:cNvPr id="3075" name="Rectangle 3"/>
          <p:cNvSpPr>
            <a:spLocks noGrp="1" noChangeArrowheads="1"/>
          </p:cNvSpPr>
          <p:nvPr>
            <p:ph idx="1"/>
          </p:nvPr>
        </p:nvSpPr>
        <p:spPr>
          <a:xfrm>
            <a:off x="228600" y="1600200"/>
            <a:ext cx="8534400" cy="4525963"/>
          </a:xfrm>
        </p:spPr>
        <p:txBody>
          <a:bodyPr/>
          <a:lstStyle/>
          <a:p>
            <a:pPr marL="609600" indent="-609600" algn="ctr" fontAlgn="auto">
              <a:lnSpc>
                <a:spcPct val="80000"/>
              </a:lnSpc>
              <a:spcAft>
                <a:spcPts val="0"/>
              </a:spcAft>
              <a:buClr>
                <a:schemeClr val="tx1">
                  <a:shade val="95000"/>
                </a:schemeClr>
              </a:buClr>
              <a:buFontTx/>
              <a:buNone/>
              <a:defRPr/>
            </a:pPr>
            <a:r>
              <a:rPr lang="en-US" sz="3500" dirty="0"/>
              <a:t>Traffic </a:t>
            </a:r>
            <a:r>
              <a:rPr lang="en-US" sz="3500" dirty="0" smtClean="0"/>
              <a:t>Safety </a:t>
            </a:r>
            <a:r>
              <a:rPr lang="en-US" sz="3500" dirty="0"/>
              <a:t>Training</a:t>
            </a:r>
          </a:p>
          <a:p>
            <a:pPr marL="609600" indent="-609600" fontAlgn="auto">
              <a:lnSpc>
                <a:spcPct val="80000"/>
              </a:lnSpc>
              <a:spcAft>
                <a:spcPts val="0"/>
              </a:spcAft>
              <a:buClr>
                <a:schemeClr val="tx1">
                  <a:shade val="95000"/>
                </a:schemeClr>
              </a:buClr>
              <a:buFont typeface="Wingdings 2"/>
              <a:buChar char=""/>
              <a:defRPr/>
            </a:pPr>
            <a:endParaRPr lang="en-US" sz="1000" dirty="0"/>
          </a:p>
          <a:p>
            <a:pPr marL="137160" indent="0" algn="ctr" fontAlgn="auto">
              <a:spcAft>
                <a:spcPts val="0"/>
              </a:spcAft>
              <a:buClr>
                <a:schemeClr val="tx1">
                  <a:shade val="95000"/>
                </a:schemeClr>
              </a:buClr>
              <a:buFont typeface="Arial" panose="020B0604020202020204" pitchFamily="34" charset="0"/>
              <a:buNone/>
              <a:defRPr/>
            </a:pPr>
            <a:r>
              <a:rPr lang="en-US" dirty="0"/>
              <a:t>	</a:t>
            </a:r>
            <a:r>
              <a:rPr lang="en-US" dirty="0" smtClean="0"/>
              <a:t>           </a:t>
            </a:r>
            <a:r>
              <a:rPr lang="en-US" sz="2800" dirty="0" smtClean="0"/>
              <a:t>Click </a:t>
            </a:r>
            <a:r>
              <a:rPr lang="en-US" sz="2800" dirty="0"/>
              <a:t>It or Ticket </a:t>
            </a:r>
            <a:r>
              <a:rPr lang="en-US" sz="2800" dirty="0" smtClean="0"/>
              <a:t>Mobilization </a:t>
            </a:r>
            <a:r>
              <a:rPr lang="en-US" dirty="0" smtClean="0"/>
              <a:t>	</a:t>
            </a:r>
            <a:r>
              <a:rPr lang="en-US" sz="1000" dirty="0" smtClean="0"/>
              <a:t>		</a:t>
            </a:r>
            <a:endParaRPr lang="en-US" sz="2400" baseline="30000" dirty="0" smtClean="0"/>
          </a:p>
          <a:p>
            <a:pPr fontAlgn="auto">
              <a:lnSpc>
                <a:spcPct val="80000"/>
              </a:lnSpc>
              <a:spcAft>
                <a:spcPts val="0"/>
              </a:spcAft>
              <a:buClr>
                <a:schemeClr val="tx1">
                  <a:shade val="95000"/>
                </a:schemeClr>
              </a:buClr>
              <a:buFont typeface="Arial" panose="020B0604020202020204" pitchFamily="34" charset="0"/>
              <a:buChar char="•"/>
              <a:defRPr/>
            </a:pPr>
            <a:r>
              <a:rPr lang="en-US" sz="2400" dirty="0" smtClean="0"/>
              <a:t>Social Media</a:t>
            </a:r>
          </a:p>
          <a:p>
            <a:pPr fontAlgn="auto">
              <a:lnSpc>
                <a:spcPct val="80000"/>
              </a:lnSpc>
              <a:spcAft>
                <a:spcPts val="0"/>
              </a:spcAft>
              <a:buClr>
                <a:schemeClr val="tx1">
                  <a:shade val="95000"/>
                </a:schemeClr>
              </a:buClr>
              <a:buFont typeface="Arial" panose="020B0604020202020204" pitchFamily="34" charset="0"/>
              <a:buChar char="•"/>
              <a:defRPr/>
            </a:pPr>
            <a:r>
              <a:rPr lang="en-US" sz="2400" dirty="0" smtClean="0"/>
              <a:t>NHTSA Educational Material</a:t>
            </a:r>
          </a:p>
          <a:p>
            <a:pPr fontAlgn="auto">
              <a:lnSpc>
                <a:spcPct val="80000"/>
              </a:lnSpc>
              <a:spcAft>
                <a:spcPts val="0"/>
              </a:spcAft>
              <a:buClr>
                <a:schemeClr val="tx1">
                  <a:shade val="95000"/>
                </a:schemeClr>
              </a:buClr>
              <a:buFont typeface="Arial" panose="020B0604020202020204" pitchFamily="34" charset="0"/>
              <a:buChar char="•"/>
              <a:defRPr/>
            </a:pPr>
            <a:r>
              <a:rPr lang="en-US" sz="2400" dirty="0" smtClean="0"/>
              <a:t>Earned Media</a:t>
            </a:r>
          </a:p>
          <a:p>
            <a:pPr fontAlgn="auto">
              <a:lnSpc>
                <a:spcPct val="80000"/>
              </a:lnSpc>
              <a:spcAft>
                <a:spcPts val="0"/>
              </a:spcAft>
              <a:buClr>
                <a:schemeClr val="tx1">
                  <a:shade val="95000"/>
                </a:schemeClr>
              </a:buClr>
              <a:buFont typeface="Arial" panose="020B0604020202020204" pitchFamily="34" charset="0"/>
              <a:buChar char="•"/>
              <a:defRPr/>
            </a:pPr>
            <a:r>
              <a:rPr lang="en-US" sz="2400" dirty="0" smtClean="0"/>
              <a:t>Completing the CIOT enforcement wave report</a:t>
            </a:r>
          </a:p>
          <a:p>
            <a:pPr fontAlgn="auto">
              <a:lnSpc>
                <a:spcPct val="80000"/>
              </a:lnSpc>
              <a:spcAft>
                <a:spcPts val="0"/>
              </a:spcAft>
              <a:buClr>
                <a:schemeClr val="tx1">
                  <a:shade val="95000"/>
                </a:schemeClr>
              </a:buClr>
              <a:buFont typeface="Arial" panose="020B0604020202020204" pitchFamily="34" charset="0"/>
              <a:buChar char="•"/>
              <a:defRPr/>
            </a:pPr>
            <a:r>
              <a:rPr lang="en-US" sz="2400" dirty="0" smtClean="0"/>
              <a:t>Florida Specific Seat Belt Statutes </a:t>
            </a:r>
          </a:p>
          <a:p>
            <a:pPr marL="609600" indent="-609600" fontAlgn="auto">
              <a:lnSpc>
                <a:spcPct val="80000"/>
              </a:lnSpc>
              <a:spcAft>
                <a:spcPts val="0"/>
              </a:spcAft>
              <a:buClr>
                <a:schemeClr val="tx1">
                  <a:shade val="95000"/>
                </a:schemeClr>
              </a:buClr>
              <a:buFont typeface="Wingdings 2"/>
              <a:buChar char=""/>
              <a:defRPr/>
            </a:pP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p:txBody>
      </p:sp>
      <p:pic>
        <p:nvPicPr>
          <p:cNvPr id="614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915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228600"/>
            <a:ext cx="8229600" cy="1143000"/>
          </a:xfrm>
        </p:spPr>
        <p:txBody>
          <a:body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a:t>
            </a:r>
            <a:r>
              <a:rPr lang="en-US" sz="4400" b="0" dirty="0">
                <a:solidFill>
                  <a:srgbClr val="FF3300"/>
                </a:solidFill>
                <a:effectLst>
                  <a:outerShdw blurRad="127000" dist="200000" dir="2700000" algn="tl" rotWithShape="0">
                    <a:srgbClr val="000000">
                      <a:alpha val="30000"/>
                    </a:srgbClr>
                  </a:outerShdw>
                </a:effectLst>
              </a:rPr>
              <a:t>It or Ticket </a:t>
            </a:r>
            <a:endParaRPr lang="en-US" sz="3600" b="0" dirty="0" smtClean="0">
              <a:solidFill>
                <a:srgbClr val="0000CC"/>
              </a:solidFill>
            </a:endParaRPr>
          </a:p>
        </p:txBody>
      </p:sp>
      <p:sp>
        <p:nvSpPr>
          <p:cNvPr id="3075" name="Rectangle 3"/>
          <p:cNvSpPr>
            <a:spLocks noGrp="1" noChangeArrowheads="1"/>
          </p:cNvSpPr>
          <p:nvPr>
            <p:ph idx="1"/>
          </p:nvPr>
        </p:nvSpPr>
        <p:spPr>
          <a:xfrm>
            <a:off x="228600" y="1371600"/>
            <a:ext cx="8610600" cy="5486400"/>
          </a:xfrm>
        </p:spPr>
        <p:txBody>
          <a:bodyPr>
            <a:normAutofit/>
          </a:bodyPr>
          <a:lstStyle/>
          <a:p>
            <a:pPr marL="137160" indent="0" algn="ctr" fontAlgn="auto">
              <a:spcAft>
                <a:spcPts val="0"/>
              </a:spcAft>
              <a:buClr>
                <a:schemeClr val="tx1">
                  <a:shade val="95000"/>
                </a:schemeClr>
              </a:buClr>
              <a:buFont typeface="Arial" panose="020B0604020202020204" pitchFamily="34" charset="0"/>
              <a:buNone/>
              <a:defRPr/>
            </a:pPr>
            <a:r>
              <a:rPr lang="en-US" dirty="0" smtClean="0"/>
              <a:t>           </a:t>
            </a:r>
            <a:r>
              <a:rPr lang="en-US" sz="3200" dirty="0" smtClean="0"/>
              <a:t>Click </a:t>
            </a:r>
            <a:r>
              <a:rPr lang="en-US" sz="3200" dirty="0"/>
              <a:t>It or </a:t>
            </a:r>
            <a:r>
              <a:rPr lang="en-US" sz="3200" dirty="0" smtClean="0"/>
              <a:t>Ticket Mobilization	</a:t>
            </a:r>
            <a:endParaRPr lang="en-US" sz="3200" dirty="0"/>
          </a:p>
          <a:p>
            <a:pPr marL="137160" lvl="0" indent="0" fontAlgn="auto">
              <a:spcAft>
                <a:spcPts val="0"/>
              </a:spcAft>
              <a:buClr>
                <a:prstClr val="white">
                  <a:shade val="95000"/>
                </a:prstClr>
              </a:buClr>
              <a:buNone/>
              <a:defRPr/>
            </a:pPr>
            <a:r>
              <a:rPr lang="en-US" dirty="0">
                <a:solidFill>
                  <a:prstClr val="white">
                    <a:lumMod val="75000"/>
                  </a:prstClr>
                </a:solidFill>
              </a:rPr>
              <a:t>NHTSA has provided the following information can be downloaded and used to educate your agencies personnel as well as the public about the </a:t>
            </a:r>
            <a:r>
              <a:rPr lang="en-US" dirty="0" smtClean="0">
                <a:solidFill>
                  <a:prstClr val="white">
                    <a:lumMod val="75000"/>
                  </a:prstClr>
                </a:solidFill>
              </a:rPr>
              <a:t>importance of occupant protection. </a:t>
            </a:r>
            <a:r>
              <a:rPr lang="en-US" dirty="0">
                <a:solidFill>
                  <a:prstClr val="white">
                    <a:lumMod val="75000"/>
                  </a:prstClr>
                </a:solidFill>
              </a:rPr>
              <a:t>This information can be found at NHTSA Traffic Safety Marketing.gov: </a:t>
            </a:r>
          </a:p>
          <a:p>
            <a:pPr marL="137160" lvl="0" indent="0" algn="ctr" fontAlgn="auto">
              <a:spcAft>
                <a:spcPts val="0"/>
              </a:spcAft>
              <a:buClr>
                <a:prstClr val="white">
                  <a:shade val="95000"/>
                </a:prstClr>
              </a:buClr>
              <a:buNone/>
              <a:defRPr/>
            </a:pPr>
            <a:r>
              <a:rPr lang="en-US" sz="2400" dirty="0">
                <a:solidFill>
                  <a:prstClr val="white">
                    <a:lumMod val="75000"/>
                  </a:prstClr>
                </a:solidFill>
              </a:rPr>
              <a:t>	</a:t>
            </a:r>
            <a:r>
              <a:rPr lang="en-US" sz="2400" dirty="0" smtClean="0">
                <a:solidFill>
                  <a:prstClr val="white">
                    <a:lumMod val="75000"/>
                  </a:prstClr>
                </a:solidFill>
                <a:hlinkClick r:id="rId2"/>
              </a:rPr>
              <a:t>trafficsafetymarketing.gov/</a:t>
            </a:r>
            <a:r>
              <a:rPr lang="en-US" sz="2400" dirty="0" err="1" smtClean="0">
                <a:solidFill>
                  <a:prstClr val="white">
                    <a:lumMod val="75000"/>
                  </a:prstClr>
                </a:solidFill>
                <a:hlinkClick r:id="rId2"/>
              </a:rPr>
              <a:t>ciot</a:t>
            </a:r>
            <a:endParaRPr lang="en-US" sz="2400" dirty="0" smtClean="0">
              <a:solidFill>
                <a:prstClr val="white">
                  <a:lumMod val="75000"/>
                </a:prstClr>
              </a:solidFill>
            </a:endParaRPr>
          </a:p>
          <a:p>
            <a:pPr marL="137160" lvl="0" indent="0" algn="ctr" fontAlgn="auto">
              <a:spcAft>
                <a:spcPts val="0"/>
              </a:spcAft>
              <a:buClr>
                <a:prstClr val="white">
                  <a:shade val="95000"/>
                </a:prstClr>
              </a:buClr>
              <a:buNone/>
              <a:defRPr/>
            </a:pPr>
            <a:r>
              <a:rPr lang="en-US" sz="2400" dirty="0" smtClean="0">
                <a:solidFill>
                  <a:prstClr val="white">
                    <a:lumMod val="75000"/>
                  </a:prstClr>
                </a:solidFill>
              </a:rPr>
              <a:t>Available Materials:</a:t>
            </a:r>
          </a:p>
          <a:p>
            <a:pPr marL="0" lvl="0" indent="0" fontAlgn="auto">
              <a:lnSpc>
                <a:spcPct val="80000"/>
              </a:lnSpc>
              <a:spcAft>
                <a:spcPts val="0"/>
              </a:spcAft>
              <a:buClr>
                <a:prstClr val="white">
                  <a:shade val="95000"/>
                </a:prstClr>
              </a:buClr>
              <a:buNone/>
              <a:defRPr/>
            </a:pPr>
            <a:r>
              <a:rPr lang="en-US" sz="1300" baseline="30000" dirty="0">
                <a:solidFill>
                  <a:prstClr val="white">
                    <a:lumMod val="75000"/>
                  </a:prstClr>
                </a:solidFill>
              </a:rPr>
              <a:t>	</a:t>
            </a:r>
            <a:r>
              <a:rPr lang="en-US" sz="2400" dirty="0">
                <a:solidFill>
                  <a:prstClr val="white">
                    <a:lumMod val="75000"/>
                  </a:prstClr>
                </a:solidFill>
              </a:rPr>
              <a:t>Banner Ads, Earned Media, Flyers, Logos, Posters, </a:t>
            </a:r>
          </a:p>
          <a:p>
            <a:pPr marL="0" lvl="0" indent="0" fontAlgn="auto">
              <a:lnSpc>
                <a:spcPct val="80000"/>
              </a:lnSpc>
              <a:spcAft>
                <a:spcPts val="0"/>
              </a:spcAft>
              <a:buClr>
                <a:prstClr val="white">
                  <a:shade val="95000"/>
                </a:prstClr>
              </a:buClr>
              <a:buNone/>
              <a:defRPr/>
            </a:pPr>
            <a:r>
              <a:rPr lang="en-US" sz="2400" dirty="0">
                <a:solidFill>
                  <a:prstClr val="white">
                    <a:lumMod val="75000"/>
                  </a:prstClr>
                </a:solidFill>
              </a:rPr>
              <a:t>	Radio Ads, Social Media, TV Ads, and Web Videos</a:t>
            </a:r>
          </a:p>
          <a:p>
            <a:pPr marL="137160" indent="0" fontAlgn="auto">
              <a:spcAft>
                <a:spcPts val="0"/>
              </a:spcAft>
              <a:buClr>
                <a:schemeClr val="tx1">
                  <a:shade val="95000"/>
                </a:schemeClr>
              </a:buClr>
              <a:buFont typeface="Wingdings 2" panose="05020102010507070707" pitchFamily="18" charset="2"/>
              <a:buNone/>
              <a:defRPr/>
            </a:pPr>
            <a:r>
              <a:rPr lang="en-US" sz="3100" baseline="30000" dirty="0"/>
              <a:t>	 </a:t>
            </a:r>
            <a:endParaRPr lang="en-US" sz="3100" baseline="300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a:p>
            <a:pPr marL="609600" indent="-609600" fontAlgn="auto">
              <a:lnSpc>
                <a:spcPct val="80000"/>
              </a:lnSpc>
              <a:spcAft>
                <a:spcPts val="0"/>
              </a:spcAft>
              <a:buClr>
                <a:schemeClr val="tx1">
                  <a:shade val="95000"/>
                </a:schemeClr>
              </a:buClr>
              <a:buFont typeface="Wingdings 2"/>
              <a:buChar char=""/>
              <a:defRPr/>
            </a:pPr>
            <a:endParaRPr lang="en-US" sz="2400" dirty="0" smtClean="0"/>
          </a:p>
        </p:txBody>
      </p:sp>
      <p:pic>
        <p:nvPicPr>
          <p:cNvPr id="922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1006" y="5410200"/>
            <a:ext cx="1562994"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1219200"/>
            <a:ext cx="8382000" cy="5089525"/>
          </a:xfrm>
        </p:spPr>
        <p:txBody>
          <a:bodyPr/>
          <a:lstStyle/>
          <a:p>
            <a:pPr algn="ctr" fontAlgn="auto">
              <a:spcAft>
                <a:spcPts val="0"/>
              </a:spcAft>
              <a:buFontTx/>
              <a:buNone/>
              <a:defRPr/>
            </a:pPr>
            <a:r>
              <a:rPr lang="en-US" altLang="en-US" sz="3600" dirty="0" smtClean="0"/>
              <a:t>Banner Ads</a:t>
            </a:r>
          </a:p>
          <a:p>
            <a:pPr fontAlgn="auto">
              <a:spcAft>
                <a:spcPts val="0"/>
              </a:spcAft>
              <a:buFontTx/>
              <a:buNone/>
              <a:defRPr/>
            </a:pPr>
            <a:r>
              <a:rPr lang="en-US" altLang="en-US" dirty="0" smtClean="0"/>
              <a:t>	</a:t>
            </a:r>
          </a:p>
        </p:txBody>
      </p:sp>
      <p:pic>
        <p:nvPicPr>
          <p:cNvPr id="717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533400" y="228600"/>
            <a:ext cx="8229600" cy="1143000"/>
          </a:xfrm>
          <a:prstGeom prst="rect">
            <a:avLst/>
          </a:prstGeom>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It or Ticket </a:t>
            </a:r>
            <a:endParaRPr lang="en-US" sz="3600" b="0" dirty="0" smtClean="0">
              <a:solidFill>
                <a:srgbClr val="0000CC"/>
              </a:solidFill>
            </a:endParaRPr>
          </a:p>
        </p:txBody>
      </p:sp>
      <p:pic>
        <p:nvPicPr>
          <p:cNvPr id="7" name="Picture 6"/>
          <p:cNvPicPr/>
          <p:nvPr/>
        </p:nvPicPr>
        <p:blipFill rotWithShape="1">
          <a:blip r:embed="rId4"/>
          <a:srcRect l="66987" t="44035" r="9295" b="31015"/>
          <a:stretch/>
        </p:blipFill>
        <p:spPr bwMode="auto">
          <a:xfrm>
            <a:off x="533400" y="2057400"/>
            <a:ext cx="8001000" cy="32004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1143000"/>
            <a:ext cx="8229600" cy="5165725"/>
          </a:xfrm>
        </p:spPr>
        <p:txBody>
          <a:bodyPr>
            <a:normAutofit/>
          </a:bodyPr>
          <a:lstStyle/>
          <a:p>
            <a:pPr algn="ctr" fontAlgn="auto">
              <a:spcAft>
                <a:spcPts val="0"/>
              </a:spcAft>
              <a:buFontTx/>
              <a:buNone/>
              <a:defRPr/>
            </a:pPr>
            <a:endParaRPr lang="en-US" altLang="en-US" sz="1000" dirty="0" smtClean="0"/>
          </a:p>
          <a:p>
            <a:pPr algn="ctr" fontAlgn="auto">
              <a:spcAft>
                <a:spcPts val="0"/>
              </a:spcAft>
              <a:buFontTx/>
              <a:buNone/>
              <a:defRPr/>
            </a:pPr>
            <a:r>
              <a:rPr lang="en-US" altLang="en-US" sz="3600" dirty="0" smtClean="0"/>
              <a:t>Earned Media</a:t>
            </a:r>
            <a:endParaRPr lang="en-US" altLang="en-US" sz="1000" dirty="0" smtClean="0"/>
          </a:p>
          <a:p>
            <a:pPr fontAlgn="auto">
              <a:spcAft>
                <a:spcPts val="0"/>
              </a:spcAft>
              <a:buFontTx/>
              <a:buNone/>
              <a:defRPr/>
            </a:pPr>
            <a:r>
              <a:rPr lang="en-US" altLang="en-US" dirty="0" smtClean="0"/>
              <a:t>    </a:t>
            </a:r>
            <a:r>
              <a:rPr lang="en-US" altLang="en-US" sz="2400" dirty="0" smtClean="0"/>
              <a:t>Use earned media to promote the Click It or Ticket Campaign message. Provided materials include:</a:t>
            </a:r>
          </a:p>
          <a:p>
            <a:pPr fontAlgn="auto">
              <a:spcAft>
                <a:spcPts val="0"/>
              </a:spcAft>
              <a:buFontTx/>
              <a:buNone/>
              <a:defRPr/>
            </a:pPr>
            <a:r>
              <a:rPr lang="en-US" altLang="en-US" sz="2400" dirty="0"/>
              <a:t>	</a:t>
            </a:r>
            <a:r>
              <a:rPr lang="en-US" altLang="en-US" sz="2400" dirty="0" smtClean="0"/>
              <a:t>	Welcome</a:t>
            </a:r>
          </a:p>
          <a:p>
            <a:pPr fontAlgn="auto">
              <a:spcAft>
                <a:spcPts val="0"/>
              </a:spcAft>
              <a:buFontTx/>
              <a:buNone/>
              <a:defRPr/>
            </a:pPr>
            <a:r>
              <a:rPr lang="en-US" altLang="en-US" sz="2400" dirty="0"/>
              <a:t>	</a:t>
            </a:r>
            <a:r>
              <a:rPr lang="en-US" altLang="en-US" sz="2400" dirty="0" smtClean="0"/>
              <a:t>	A Call to Action</a:t>
            </a:r>
          </a:p>
          <a:p>
            <a:pPr fontAlgn="auto">
              <a:spcAft>
                <a:spcPts val="0"/>
              </a:spcAft>
              <a:buFontTx/>
              <a:buNone/>
              <a:defRPr/>
            </a:pPr>
            <a:r>
              <a:rPr lang="en-US" altLang="en-US" sz="2400" dirty="0"/>
              <a:t>	</a:t>
            </a:r>
            <a:r>
              <a:rPr lang="en-US" altLang="en-US" sz="2400" dirty="0" smtClean="0"/>
              <a:t>	Proclamation</a:t>
            </a:r>
          </a:p>
          <a:p>
            <a:pPr fontAlgn="auto">
              <a:spcAft>
                <a:spcPts val="0"/>
              </a:spcAft>
              <a:buFontTx/>
              <a:buNone/>
              <a:defRPr/>
            </a:pPr>
            <a:r>
              <a:rPr lang="en-US" altLang="en-US" sz="2400" dirty="0"/>
              <a:t>	</a:t>
            </a:r>
            <a:r>
              <a:rPr lang="en-US" altLang="en-US" sz="2400" dirty="0" smtClean="0"/>
              <a:t>	Fact Sheet</a:t>
            </a:r>
          </a:p>
          <a:p>
            <a:pPr fontAlgn="auto">
              <a:spcAft>
                <a:spcPts val="0"/>
              </a:spcAft>
              <a:buFontTx/>
              <a:buNone/>
              <a:defRPr/>
            </a:pPr>
            <a:r>
              <a:rPr lang="en-US" altLang="en-US" sz="2400" dirty="0"/>
              <a:t>	</a:t>
            </a:r>
            <a:r>
              <a:rPr lang="en-US" altLang="en-US" sz="2400" dirty="0" smtClean="0"/>
              <a:t>	Press Release</a:t>
            </a:r>
          </a:p>
        </p:txBody>
      </p:sp>
      <p:pic>
        <p:nvPicPr>
          <p:cNvPr id="819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26479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05400"/>
            <a:ext cx="1828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533400" y="228600"/>
            <a:ext cx="8229600" cy="1143000"/>
          </a:xfrm>
          <a:prstGeom prst="rect">
            <a:avLst/>
          </a:prstGeom>
        </p:spPr>
        <p:txBody>
          <a:bodyPr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defRPr/>
            </a:pPr>
            <a:r>
              <a:rPr lang="en-US" sz="4400" dirty="0" smtClean="0">
                <a:solidFill>
                  <a:srgbClr val="FF3300"/>
                </a:solidFill>
                <a:effectLst>
                  <a:outerShdw blurRad="127000" dist="200000" dir="2700000" algn="tl" rotWithShape="0">
                    <a:srgbClr val="000000">
                      <a:alpha val="30000"/>
                    </a:srgbClr>
                  </a:outerShdw>
                </a:effectLst>
              </a:rPr>
              <a:t>   </a:t>
            </a:r>
            <a:r>
              <a:rPr lang="en-US" sz="4400" b="0" dirty="0" smtClean="0">
                <a:solidFill>
                  <a:srgbClr val="FF3300"/>
                </a:solidFill>
                <a:effectLst>
                  <a:outerShdw blurRad="127000" dist="200000" dir="2700000" algn="tl" rotWithShape="0">
                    <a:srgbClr val="000000">
                      <a:alpha val="30000"/>
                    </a:srgbClr>
                  </a:outerShdw>
                </a:effectLst>
              </a:rPr>
              <a:t>Click It or Ticket </a:t>
            </a:r>
            <a:endParaRPr lang="en-US" sz="3600" b="0" dirty="0" smtClean="0">
              <a:solidFill>
                <a:srgbClr val="0000C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685800" y="685800"/>
            <a:ext cx="7685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200">
                <a:solidFill>
                  <a:srgbClr val="FF0000"/>
                </a:solidFill>
              </a:rPr>
              <a:t>Click It or Ticket Welcome Document</a:t>
            </a:r>
          </a:p>
        </p:txBody>
      </p:sp>
      <p:pic>
        <p:nvPicPr>
          <p:cNvPr id="10243" name="Picture 5"/>
          <p:cNvPicPr>
            <a:picLocks noChangeAspect="1" noChangeArrowheads="1"/>
          </p:cNvPicPr>
          <p:nvPr/>
        </p:nvPicPr>
        <p:blipFill>
          <a:blip r:embed="rId2">
            <a:extLst>
              <a:ext uri="{28A0092B-C50C-407E-A947-70E740481C1C}">
                <a14:useLocalDpi xmlns:a14="http://schemas.microsoft.com/office/drawing/2010/main" val="0"/>
              </a:ext>
            </a:extLst>
          </a:blip>
          <a:srcRect l="60101" t="17935" r="9930" b="15504"/>
          <a:stretch>
            <a:fillRect/>
          </a:stretch>
        </p:blipFill>
        <p:spPr bwMode="auto">
          <a:xfrm>
            <a:off x="685800" y="1209675"/>
            <a:ext cx="76962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4"/>
          <p:cNvSpPr txBox="1">
            <a:spLocks noChangeArrowheads="1"/>
          </p:cNvSpPr>
          <p:nvPr/>
        </p:nvSpPr>
        <p:spPr bwMode="auto">
          <a:xfrm>
            <a:off x="685800" y="685800"/>
            <a:ext cx="7685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200">
                <a:solidFill>
                  <a:srgbClr val="FF0000"/>
                </a:solidFill>
              </a:rPr>
              <a:t>Click It or Ticket Call to Action </a:t>
            </a:r>
          </a:p>
        </p:txBody>
      </p:sp>
      <p:pic>
        <p:nvPicPr>
          <p:cNvPr id="11267" name="Picture 5"/>
          <p:cNvPicPr>
            <a:picLocks noChangeAspect="1" noChangeArrowheads="1"/>
          </p:cNvPicPr>
          <p:nvPr/>
        </p:nvPicPr>
        <p:blipFill>
          <a:blip r:embed="rId2">
            <a:extLst>
              <a:ext uri="{28A0092B-C50C-407E-A947-70E740481C1C}">
                <a14:useLocalDpi xmlns:a14="http://schemas.microsoft.com/office/drawing/2010/main" val="0"/>
              </a:ext>
            </a:extLst>
          </a:blip>
          <a:srcRect l="60097" t="17757" r="10255" b="15405"/>
          <a:stretch>
            <a:fillRect/>
          </a:stretch>
        </p:blipFill>
        <p:spPr bwMode="auto">
          <a:xfrm>
            <a:off x="762000" y="1209675"/>
            <a:ext cx="75438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872</TotalTime>
  <Words>581</Words>
  <Application>Microsoft Office PowerPoint</Application>
  <PresentationFormat>On-screen Show (4:3)</PresentationFormat>
  <Paragraphs>218</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Bookman Old Style</vt:lpstr>
      <vt:lpstr>Calibri</vt:lpstr>
      <vt:lpstr>Rockwell</vt:lpstr>
      <vt:lpstr>Times New Roman</vt:lpstr>
      <vt:lpstr>Wingdings 2</vt:lpstr>
      <vt:lpstr>Damask</vt:lpstr>
      <vt:lpstr>Click It or Ticket </vt:lpstr>
      <vt:lpstr>Click It or Ticket </vt:lpstr>
      <vt:lpstr>   Click It or Ticket </vt:lpstr>
      <vt:lpstr>   Click It or Ticket </vt:lpstr>
      <vt:lpstr>   Click It or Ticket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Click It or Ticket </vt:lpstr>
      <vt:lpstr>   Click It or Ticket </vt:lpstr>
      <vt:lpstr>   Click It or Ticket </vt:lpstr>
      <vt:lpstr>   Click It or Ticket </vt:lpstr>
      <vt:lpstr>   Click It or Ticket </vt:lpstr>
      <vt:lpstr>   Click It or Ticket </vt:lpstr>
      <vt:lpstr>   Click It or Ticket </vt:lpstr>
      <vt:lpstr>   Click It or Ticket </vt:lpstr>
      <vt:lpstr>   Click It or Ticket </vt:lpstr>
      <vt:lpstr>PowerPoint Presentation</vt:lpstr>
      <vt:lpstr>PowerPoint Presentation</vt:lpstr>
      <vt:lpstr>   Click It or Ticket </vt:lpstr>
      <vt:lpstr>   Click It or Ticket </vt:lpstr>
      <vt:lpstr>   Click It or Ticket </vt:lpstr>
      <vt:lpstr>   Click It or Ticket </vt:lpstr>
      <vt:lpstr>   Click It or Ticket </vt:lpstr>
      <vt:lpstr>   Click It or Ticket </vt:lpstr>
      <vt:lpstr>   Click It or Ticket </vt:lpstr>
      <vt:lpstr>Law Enforcement Liaison Program</vt:lpstr>
    </vt:vector>
  </TitlesOfParts>
  <Company>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Lauderhill Police Department Traffic Enforcement and Investigation</dc:title>
  <dc:creator>AsDefault</dc:creator>
  <cp:lastModifiedBy>Shaun VanBeber</cp:lastModifiedBy>
  <cp:revision>68</cp:revision>
  <dcterms:created xsi:type="dcterms:W3CDTF">2008-04-18T13:30:10Z</dcterms:created>
  <dcterms:modified xsi:type="dcterms:W3CDTF">2015-06-25T16:07:20Z</dcterms:modified>
</cp:coreProperties>
</file>