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2" r:id="rId2"/>
    <p:sldId id="284" r:id="rId3"/>
    <p:sldId id="285" r:id="rId4"/>
    <p:sldId id="295" r:id="rId5"/>
    <p:sldId id="296" r:id="rId6"/>
    <p:sldId id="301" r:id="rId7"/>
    <p:sldId id="298" r:id="rId8"/>
    <p:sldId id="292" r:id="rId9"/>
    <p:sldId id="302" r:id="rId10"/>
    <p:sldId id="286" r:id="rId11"/>
    <p:sldId id="291" r:id="rId12"/>
    <p:sldId id="289" r:id="rId13"/>
    <p:sldId id="25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9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48" autoAdjust="0"/>
  </p:normalViewPr>
  <p:slideViewPr>
    <p:cSldViewPr snapToGrid="0" snapToObjects="1">
      <p:cViewPr varScale="1">
        <p:scale>
          <a:sx n="107" d="100"/>
          <a:sy n="107" d="100"/>
        </p:scale>
        <p:origin x="114" y="25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Florida</c:v>
                </c:pt>
              </c:strCache>
            </c:strRef>
          </c:tx>
          <c:spPr>
            <a:ln w="28575" cap="rnd">
              <a:solidFill>
                <a:srgbClr val="FFFF00"/>
              </a:solidFill>
              <a:round/>
            </a:ln>
            <a:effectLst/>
          </c:spPr>
          <c:marker>
            <c:symbol val="none"/>
          </c:marker>
          <c:dLbls>
            <c:dLbl>
              <c:idx val="0"/>
              <c:layout>
                <c:manualLayout>
                  <c:x val="-2.4691358024691388E-2"/>
                  <c:y val="7.5135948425539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1A-4A41-A4EC-A4142EAB5805}"/>
                </c:ext>
              </c:extLst>
            </c:dLbl>
            <c:dLbl>
              <c:idx val="1"/>
              <c:layout>
                <c:manualLayout>
                  <c:x val="9.2592592592592032E-3"/>
                  <c:y val="7.90904720268825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A-4A41-A4EC-A4142EAB5805}"/>
                </c:ext>
              </c:extLst>
            </c:dLbl>
            <c:dLbl>
              <c:idx val="2"/>
              <c:layout>
                <c:manualLayout>
                  <c:x val="3.0864197530864196E-3"/>
                  <c:y val="2.3727141608064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1A-4A41-A4EC-A4142EAB5805}"/>
                </c:ext>
              </c:extLst>
            </c:dLbl>
            <c:dLbl>
              <c:idx val="3"/>
              <c:layout>
                <c:manualLayout>
                  <c:x val="3.0864197530864196E-3"/>
                  <c:y val="2.7681665209409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A-4A41-A4EC-A4142EAB58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87.4</c:v>
                </c:pt>
                <c:pt idx="1">
                  <c:v>87.2</c:v>
                </c:pt>
                <c:pt idx="2">
                  <c:v>88.8</c:v>
                </c:pt>
                <c:pt idx="3">
                  <c:v>89.4</c:v>
                </c:pt>
                <c:pt idx="4">
                  <c:v>89.6</c:v>
                </c:pt>
              </c:numCache>
            </c:numRef>
          </c:val>
          <c:smooth val="0"/>
          <c:extLst>
            <c:ext xmlns:c16="http://schemas.microsoft.com/office/drawing/2014/chart" uri="{C3380CC4-5D6E-409C-BE32-E72D297353CC}">
              <c16:uniqueId val="{00000000-FF1A-4A41-A4EC-A4142EAB5805}"/>
            </c:ext>
          </c:extLst>
        </c:ser>
        <c:dLbls>
          <c:showLegendKey val="0"/>
          <c:showVal val="0"/>
          <c:showCatName val="0"/>
          <c:showSerName val="0"/>
          <c:showPercent val="0"/>
          <c:showBubbleSize val="0"/>
        </c:dLbls>
        <c:smooth val="0"/>
        <c:axId val="359090488"/>
        <c:axId val="359090816"/>
      </c:lineChart>
      <c:catAx>
        <c:axId val="359090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90816"/>
        <c:crosses val="autoZero"/>
        <c:auto val="1"/>
        <c:lblAlgn val="ctr"/>
        <c:lblOffset val="100"/>
        <c:noMultiLvlLbl val="0"/>
      </c:catAx>
      <c:valAx>
        <c:axId val="35909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9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1A607-C5E0-4672-8955-84A60BAB718B}" type="datetimeFigureOut">
              <a:rPr lang="en-US" smtClean="0"/>
              <a:t>7/17/2017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BDF77-8A9A-4AD7-B6D9-871043539C0E}" type="slidenum">
              <a:rPr lang="en-US" smtClean="0"/>
              <a:t>‹#›</a:t>
            </a:fld>
            <a:endParaRPr lang="en-US" dirty="0"/>
          </a:p>
        </p:txBody>
      </p:sp>
    </p:spTree>
    <p:extLst>
      <p:ext uri="{BB962C8B-B14F-4D97-AF65-F5344CB8AC3E}">
        <p14:creationId xmlns:p14="http://schemas.microsoft.com/office/powerpoint/2010/main" val="212491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BDF77-8A9A-4AD7-B6D9-871043539C0E}" type="slidenum">
              <a:rPr lang="en-US" smtClean="0"/>
              <a:t>1</a:t>
            </a:fld>
            <a:endParaRPr lang="en-US" dirty="0"/>
          </a:p>
        </p:txBody>
      </p:sp>
    </p:spTree>
    <p:extLst>
      <p:ext uri="{BB962C8B-B14F-4D97-AF65-F5344CB8AC3E}">
        <p14:creationId xmlns:p14="http://schemas.microsoft.com/office/powerpoint/2010/main" val="59468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BDF77-8A9A-4AD7-B6D9-871043539C0E}" type="slidenum">
              <a:rPr lang="en-US" smtClean="0"/>
              <a:t>10</a:t>
            </a:fld>
            <a:endParaRPr lang="en-US" dirty="0"/>
          </a:p>
        </p:txBody>
      </p:sp>
    </p:spTree>
    <p:extLst>
      <p:ext uri="{BB962C8B-B14F-4D97-AF65-F5344CB8AC3E}">
        <p14:creationId xmlns:p14="http://schemas.microsoft.com/office/powerpoint/2010/main" val="4032396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BDF77-8A9A-4AD7-B6D9-871043539C0E}" type="slidenum">
              <a:rPr lang="en-US" smtClean="0"/>
              <a:t>11</a:t>
            </a:fld>
            <a:endParaRPr lang="en-US" dirty="0"/>
          </a:p>
        </p:txBody>
      </p:sp>
    </p:spTree>
    <p:extLst>
      <p:ext uri="{BB962C8B-B14F-4D97-AF65-F5344CB8AC3E}">
        <p14:creationId xmlns:p14="http://schemas.microsoft.com/office/powerpoint/2010/main" val="49600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folks in Florida take the statement -  everyone is a pedestrian sometime -  you really mean it.  </a:t>
            </a:r>
          </a:p>
        </p:txBody>
      </p:sp>
      <p:sp>
        <p:nvSpPr>
          <p:cNvPr id="4" name="Slide Number Placeholder 3"/>
          <p:cNvSpPr>
            <a:spLocks noGrp="1"/>
          </p:cNvSpPr>
          <p:nvPr>
            <p:ph type="sldNum" sz="quarter" idx="10"/>
          </p:nvPr>
        </p:nvSpPr>
        <p:spPr/>
        <p:txBody>
          <a:bodyPr/>
          <a:lstStyle/>
          <a:p>
            <a:fld id="{015BDF77-8A9A-4AD7-B6D9-871043539C0E}" type="slidenum">
              <a:rPr lang="en-US" smtClean="0"/>
              <a:t>12</a:t>
            </a:fld>
            <a:endParaRPr lang="en-US" dirty="0"/>
          </a:p>
        </p:txBody>
      </p:sp>
    </p:spTree>
    <p:extLst>
      <p:ext uri="{BB962C8B-B14F-4D97-AF65-F5344CB8AC3E}">
        <p14:creationId xmlns:p14="http://schemas.microsoft.com/office/powerpoint/2010/main" val="115165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BDF77-8A9A-4AD7-B6D9-871043539C0E}" type="slidenum">
              <a:rPr lang="en-US" smtClean="0"/>
              <a:t>13</a:t>
            </a:fld>
            <a:endParaRPr lang="en-US" dirty="0"/>
          </a:p>
        </p:txBody>
      </p:sp>
    </p:spTree>
    <p:extLst>
      <p:ext uri="{BB962C8B-B14F-4D97-AF65-F5344CB8AC3E}">
        <p14:creationId xmlns:p14="http://schemas.microsoft.com/office/powerpoint/2010/main" val="372717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Florida Law Enforcement Liaison Traffic Safety Challenge recognizes the best overall traffic safety programs in Florida. The areas of concentration include efforts to enforce traffic safety laws and educate the public about distracted and impaired driving, motorcycle safety, occupant protection and child passenger safety, pedestrian and bicycle safety, speed and aggressive driving, and other issues that impact the safety of roadway users.  This challenge supports the goal of encouraging increased statewide enforcement of traffic safety laws to reduce traffic crashes, serious injuries, and fatalities.</a:t>
            </a:r>
          </a:p>
          <a:p>
            <a:endParaRPr lang="en-US" dirty="0"/>
          </a:p>
        </p:txBody>
      </p:sp>
      <p:sp>
        <p:nvSpPr>
          <p:cNvPr id="4" name="Slide Number Placeholder 3"/>
          <p:cNvSpPr>
            <a:spLocks noGrp="1"/>
          </p:cNvSpPr>
          <p:nvPr>
            <p:ph type="sldNum" sz="quarter" idx="10"/>
          </p:nvPr>
        </p:nvSpPr>
        <p:spPr/>
        <p:txBody>
          <a:bodyPr/>
          <a:lstStyle/>
          <a:p>
            <a:fld id="{015BDF77-8A9A-4AD7-B6D9-871043539C0E}" type="slidenum">
              <a:rPr lang="en-US" smtClean="0"/>
              <a:t>2</a:t>
            </a:fld>
            <a:endParaRPr lang="en-US" dirty="0"/>
          </a:p>
        </p:txBody>
      </p:sp>
    </p:spTree>
    <p:extLst>
      <p:ext uri="{BB962C8B-B14F-4D97-AF65-F5344CB8AC3E}">
        <p14:creationId xmlns:p14="http://schemas.microsoft.com/office/powerpoint/2010/main" val="44067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a:t>
            </a:r>
            <a:r>
              <a:rPr lang="en-US" sz="2000" baseline="0" dirty="0"/>
              <a:t> are so close to that 90 percent usage rate.  </a:t>
            </a:r>
            <a:endParaRPr lang="en-US" sz="2000" dirty="0"/>
          </a:p>
        </p:txBody>
      </p:sp>
      <p:sp>
        <p:nvSpPr>
          <p:cNvPr id="4" name="Slide Number Placeholder 3"/>
          <p:cNvSpPr>
            <a:spLocks noGrp="1"/>
          </p:cNvSpPr>
          <p:nvPr>
            <p:ph type="sldNum" sz="quarter" idx="10"/>
          </p:nvPr>
        </p:nvSpPr>
        <p:spPr/>
        <p:txBody>
          <a:bodyPr/>
          <a:lstStyle/>
          <a:p>
            <a:fld id="{015BDF77-8A9A-4AD7-B6D9-871043539C0E}" type="slidenum">
              <a:rPr lang="en-US" smtClean="0"/>
              <a:t>3</a:t>
            </a:fld>
            <a:endParaRPr lang="en-US" dirty="0"/>
          </a:p>
        </p:txBody>
      </p:sp>
    </p:spTree>
    <p:extLst>
      <p:ext uri="{BB962C8B-B14F-4D97-AF65-F5344CB8AC3E}">
        <p14:creationId xmlns:p14="http://schemas.microsoft.com/office/powerpoint/2010/main" val="300430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some slight activity drop off but you have held your own.  (2017 data is still being tabulated)</a:t>
            </a:r>
          </a:p>
        </p:txBody>
      </p:sp>
      <p:sp>
        <p:nvSpPr>
          <p:cNvPr id="4" name="Slide Number Placeholder 3"/>
          <p:cNvSpPr>
            <a:spLocks noGrp="1"/>
          </p:cNvSpPr>
          <p:nvPr>
            <p:ph type="sldNum" sz="quarter" idx="10"/>
          </p:nvPr>
        </p:nvSpPr>
        <p:spPr/>
        <p:txBody>
          <a:bodyPr/>
          <a:lstStyle/>
          <a:p>
            <a:fld id="{015BDF77-8A9A-4AD7-B6D9-871043539C0E}" type="slidenum">
              <a:rPr lang="en-US" smtClean="0"/>
              <a:t>4</a:t>
            </a:fld>
            <a:endParaRPr lang="en-US" dirty="0"/>
          </a:p>
        </p:txBody>
      </p:sp>
    </p:spTree>
    <p:extLst>
      <p:ext uri="{BB962C8B-B14F-4D97-AF65-F5344CB8AC3E}">
        <p14:creationId xmlns:p14="http://schemas.microsoft.com/office/powerpoint/2010/main" val="131274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Wearing  your seat belt remains the single most effective method to prevent ejections and injuries of motorists. In the U.S.</a:t>
            </a:r>
            <a:r>
              <a:rPr lang="en-US" baseline="0" dirty="0"/>
              <a:t> alone, 35% of officers killed in vehicle crashes were not buckled up.  </a:t>
            </a:r>
            <a:endParaRPr lang="en-US" dirty="0"/>
          </a:p>
          <a:p>
            <a:endParaRPr lang="en-US" dirty="0"/>
          </a:p>
        </p:txBody>
      </p:sp>
      <p:sp>
        <p:nvSpPr>
          <p:cNvPr id="4" name="Slide Number Placeholder 3"/>
          <p:cNvSpPr>
            <a:spLocks noGrp="1"/>
          </p:cNvSpPr>
          <p:nvPr>
            <p:ph type="sldNum" sz="quarter" idx="10"/>
          </p:nvPr>
        </p:nvSpPr>
        <p:spPr/>
        <p:txBody>
          <a:bodyPr/>
          <a:lstStyle/>
          <a:p>
            <a:fld id="{015BDF77-8A9A-4AD7-B6D9-871043539C0E}" type="slidenum">
              <a:rPr lang="en-US" smtClean="0"/>
              <a:t>5</a:t>
            </a:fld>
            <a:endParaRPr lang="en-US" dirty="0"/>
          </a:p>
        </p:txBody>
      </p:sp>
    </p:spTree>
    <p:extLst>
      <p:ext uri="{BB962C8B-B14F-4D97-AF65-F5344CB8AC3E}">
        <p14:creationId xmlns:p14="http://schemas.microsoft.com/office/powerpoint/2010/main" val="118308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Drive Sober or Get Pulled Over Enforcement Period is starting soon.  As always we need your help in removing</a:t>
            </a:r>
            <a:r>
              <a:rPr lang="en-US" baseline="0" dirty="0"/>
              <a:t> the impaired drivers from the roadways.  </a:t>
            </a:r>
            <a:r>
              <a:rPr lang="en-US" dirty="0"/>
              <a:t>.  </a:t>
            </a:r>
          </a:p>
        </p:txBody>
      </p:sp>
      <p:sp>
        <p:nvSpPr>
          <p:cNvPr id="4" name="Slide Number Placeholder 3"/>
          <p:cNvSpPr>
            <a:spLocks noGrp="1"/>
          </p:cNvSpPr>
          <p:nvPr>
            <p:ph type="sldNum" sz="quarter" idx="10"/>
          </p:nvPr>
        </p:nvSpPr>
        <p:spPr/>
        <p:txBody>
          <a:bodyPr/>
          <a:lstStyle/>
          <a:p>
            <a:fld id="{D2D42284-5EB2-AA4B-92BC-E312AE1E4E8D}" type="slidenum">
              <a:rPr lang="en-US" smtClean="0"/>
              <a:t>6</a:t>
            </a:fld>
            <a:endParaRPr lang="en-US"/>
          </a:p>
        </p:txBody>
      </p:sp>
    </p:spTree>
    <p:extLst>
      <p:ext uri="{BB962C8B-B14F-4D97-AF65-F5344CB8AC3E}">
        <p14:creationId xmlns:p14="http://schemas.microsoft.com/office/powerpoint/2010/main" val="157533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BDF77-8A9A-4AD7-B6D9-871043539C0E}" type="slidenum">
              <a:rPr lang="en-US" smtClean="0"/>
              <a:t>7</a:t>
            </a:fld>
            <a:endParaRPr lang="en-US" dirty="0"/>
          </a:p>
        </p:txBody>
      </p:sp>
    </p:spTree>
    <p:extLst>
      <p:ext uri="{BB962C8B-B14F-4D97-AF65-F5344CB8AC3E}">
        <p14:creationId xmlns:p14="http://schemas.microsoft.com/office/powerpoint/2010/main" val="329222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BDF77-8A9A-4AD7-B6D9-871043539C0E}" type="slidenum">
              <a:rPr lang="en-US" smtClean="0"/>
              <a:t>8</a:t>
            </a:fld>
            <a:endParaRPr lang="en-US" dirty="0"/>
          </a:p>
        </p:txBody>
      </p:sp>
    </p:spTree>
    <p:extLst>
      <p:ext uri="{BB962C8B-B14F-4D97-AF65-F5344CB8AC3E}">
        <p14:creationId xmlns:p14="http://schemas.microsoft.com/office/powerpoint/2010/main" val="283060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BDF77-8A9A-4AD7-B6D9-871043539C0E}" type="slidenum">
              <a:rPr lang="en-US" smtClean="0"/>
              <a:t>9</a:t>
            </a:fld>
            <a:endParaRPr lang="en-US" dirty="0"/>
          </a:p>
        </p:txBody>
      </p:sp>
    </p:spTree>
    <p:extLst>
      <p:ext uri="{BB962C8B-B14F-4D97-AF65-F5344CB8AC3E}">
        <p14:creationId xmlns:p14="http://schemas.microsoft.com/office/powerpoint/2010/main" val="395815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s-lef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360807" y="614358"/>
            <a:ext cx="3339021" cy="156049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5360807" y="2588701"/>
            <a:ext cx="3339021" cy="873078"/>
          </a:xfrm>
        </p:spPr>
        <p:txBody>
          <a:bodyPr>
            <a:normAutofit/>
          </a:bodyPr>
          <a:lstStyle>
            <a:lvl1pPr marL="0" indent="0" algn="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NHTSA_tag_rev.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2998" y="4419597"/>
            <a:ext cx="1186829" cy="379561"/>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icons-rig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90780" y="3153441"/>
            <a:ext cx="2750412" cy="1634607"/>
          </a:xfrm>
        </p:spPr>
        <p:txBody>
          <a:bodyPr anchor="t">
            <a:normAutofit/>
          </a:bodyPr>
          <a:lstStyle>
            <a:lvl1pPr algn="l">
              <a:defRPr sz="2000" b="1" cap="all"/>
            </a:lvl1pPr>
          </a:lstStyle>
          <a:p>
            <a:r>
              <a:rPr lang="en-US" dirty="0"/>
              <a:t>Click to edit Master title style</a:t>
            </a:r>
          </a:p>
        </p:txBody>
      </p:sp>
      <p:pic>
        <p:nvPicPr>
          <p:cNvPr id="8" name="Picture 7" descr="NHTSA_type_rev.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14" y="286609"/>
            <a:ext cx="762576" cy="196960"/>
          </a:xfrm>
          <a:prstGeom prst="rect">
            <a:avLst/>
          </a:prstGeom>
        </p:spPr>
      </p:pic>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419331"/>
            <a:ext cx="4038600" cy="298657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9331"/>
            <a:ext cx="4038600" cy="298657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6444"/>
            <a:ext cx="9144000" cy="4206240"/>
          </a:xfrm>
          <a:prstGeom prst="rect">
            <a:avLst/>
          </a:prstGeom>
          <a:solidFill>
            <a:srgbClr val="126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674372"/>
            <a:ext cx="8229600" cy="66875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382465"/>
            <a:ext cx="8229600" cy="32121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802676"/>
            <a:ext cx="213360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D1BB8595-08D9-A942-9AAF-F42EF9933F95}" type="slidenum">
              <a:rPr lang="en-US" smtClean="0"/>
              <a:pPr/>
              <a:t>‹#›</a:t>
            </a:fld>
            <a:endParaRPr lang="en-US" dirty="0"/>
          </a:p>
        </p:txBody>
      </p:sp>
      <p:pic>
        <p:nvPicPr>
          <p:cNvPr id="8" name="Picture 7" descr="NHTSA_type_rev.gif"/>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16560" y="4851414"/>
            <a:ext cx="675719" cy="174526"/>
          </a:xfrm>
          <a:prstGeom prst="rect">
            <a:avLst/>
          </a:prstGeom>
        </p:spPr>
      </p:pic>
      <p:pic>
        <p:nvPicPr>
          <p:cNvPr id="9" name="Picture 8" descr="icons_horz.gi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7914" y="112769"/>
            <a:ext cx="823919" cy="212804"/>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914400" rtl="0" eaLnBrk="1" latinLnBrk="0" hangingPunct="1">
        <a:spcBef>
          <a:spcPct val="0"/>
        </a:spcBef>
        <a:buNone/>
        <a:defRPr sz="2400" b="1" kern="1200" spc="15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2767" y="614358"/>
            <a:ext cx="3339021" cy="1560495"/>
          </a:xfrm>
        </p:spPr>
        <p:txBody>
          <a:bodyPr>
            <a:normAutofit/>
          </a:bodyPr>
          <a:lstStyle/>
          <a:p>
            <a:r>
              <a:rPr lang="en-US" dirty="0"/>
              <a:t>2017 Florida Law Enforcement Liaison Traffic Safety Challenge </a:t>
            </a:r>
          </a:p>
        </p:txBody>
      </p:sp>
      <p:sp>
        <p:nvSpPr>
          <p:cNvPr id="3" name="Subtitle 2"/>
          <p:cNvSpPr>
            <a:spLocks noGrp="1"/>
          </p:cNvSpPr>
          <p:nvPr>
            <p:ph type="subTitle" idx="1"/>
          </p:nvPr>
        </p:nvSpPr>
        <p:spPr>
          <a:xfrm>
            <a:off x="5360807" y="2588701"/>
            <a:ext cx="3339021" cy="1734724"/>
          </a:xfrm>
        </p:spPr>
        <p:txBody>
          <a:bodyPr>
            <a:normAutofit/>
          </a:bodyPr>
          <a:lstStyle/>
          <a:p>
            <a:r>
              <a:rPr lang="en-US" dirty="0"/>
              <a:t>Sandy Richardson</a:t>
            </a:r>
          </a:p>
          <a:p>
            <a:r>
              <a:rPr lang="en-US" dirty="0"/>
              <a:t>Regional Program Manager</a:t>
            </a:r>
          </a:p>
          <a:p>
            <a:r>
              <a:rPr lang="en-US" dirty="0"/>
              <a:t>NHTSA Region 4</a:t>
            </a:r>
          </a:p>
        </p:txBody>
      </p:sp>
    </p:spTree>
    <p:extLst>
      <p:ext uri="{BB962C8B-B14F-4D97-AF65-F5344CB8AC3E}">
        <p14:creationId xmlns:p14="http://schemas.microsoft.com/office/powerpoint/2010/main" val="244090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dangerous out there take precautions…</a:t>
            </a:r>
          </a:p>
        </p:txBody>
      </p:sp>
      <p:sp>
        <p:nvSpPr>
          <p:cNvPr id="5" name="Content Placeholder 4"/>
          <p:cNvSpPr>
            <a:spLocks noGrp="1"/>
          </p:cNvSpPr>
          <p:nvPr>
            <p:ph sz="half" idx="1"/>
          </p:nvPr>
        </p:nvSpPr>
        <p:spPr/>
        <p:txBody>
          <a:bodyPr/>
          <a:lstStyle/>
          <a:p>
            <a:r>
              <a:rPr lang="en-US" dirty="0"/>
              <a:t>Buckle Up</a:t>
            </a:r>
          </a:p>
          <a:p>
            <a:pPr marL="0" indent="0">
              <a:buNone/>
            </a:pPr>
            <a:endParaRPr lang="en-US" dirty="0"/>
          </a:p>
          <a:p>
            <a:r>
              <a:rPr lang="en-US" dirty="0"/>
              <a:t>Be careful of distractions</a:t>
            </a:r>
          </a:p>
          <a:p>
            <a:pPr marL="0" indent="0">
              <a:buNone/>
            </a:pPr>
            <a:endParaRPr lang="en-US" dirty="0"/>
          </a:p>
          <a:p>
            <a:r>
              <a:rPr lang="en-US" dirty="0"/>
              <a:t>Be safe and seen when you pull someone over</a:t>
            </a:r>
          </a:p>
        </p:txBody>
      </p:sp>
      <p:pic>
        <p:nvPicPr>
          <p:cNvPr id="8" name="Content Placeholder 7"/>
          <p:cNvPicPr>
            <a:picLocks noGrp="1" noChangeAspect="1"/>
          </p:cNvPicPr>
          <p:nvPr>
            <p:ph sz="half" idx="2"/>
          </p:nvPr>
        </p:nvPicPr>
        <p:blipFill>
          <a:blip r:embed="rId3"/>
          <a:stretch>
            <a:fillRect/>
          </a:stretch>
        </p:blipFill>
        <p:spPr>
          <a:xfrm>
            <a:off x="4350056" y="1174011"/>
            <a:ext cx="3662039" cy="1684599"/>
          </a:xfrm>
        </p:spPr>
      </p:pic>
      <p:pic>
        <p:nvPicPr>
          <p:cNvPr id="9" name="Picture 8"/>
          <p:cNvPicPr>
            <a:picLocks noChangeAspect="1"/>
          </p:cNvPicPr>
          <p:nvPr/>
        </p:nvPicPr>
        <p:blipFill>
          <a:blip r:embed="rId4"/>
          <a:stretch>
            <a:fillRect/>
          </a:stretch>
        </p:blipFill>
        <p:spPr>
          <a:xfrm>
            <a:off x="4350057" y="2912619"/>
            <a:ext cx="3662039" cy="1707494"/>
          </a:xfrm>
          <a:prstGeom prst="rect">
            <a:avLst/>
          </a:prstGeom>
        </p:spPr>
      </p:pic>
    </p:spTree>
    <p:extLst>
      <p:ext uri="{BB962C8B-B14F-4D97-AF65-F5344CB8AC3E}">
        <p14:creationId xmlns:p14="http://schemas.microsoft.com/office/powerpoint/2010/main" val="35687843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Even on ice, you are getting noticed…</a:t>
            </a:r>
          </a:p>
        </p:txBody>
      </p:sp>
      <p:pic>
        <p:nvPicPr>
          <p:cNvPr id="7" name="Content Placeholder 6"/>
          <p:cNvPicPr>
            <a:picLocks noGrp="1" noChangeAspect="1"/>
          </p:cNvPicPr>
          <p:nvPr>
            <p:ph idx="1"/>
          </p:nvPr>
        </p:nvPicPr>
        <p:blipFill>
          <a:blip r:embed="rId3"/>
          <a:stretch>
            <a:fillRect/>
          </a:stretch>
        </p:blipFill>
        <p:spPr>
          <a:xfrm>
            <a:off x="576197" y="1382713"/>
            <a:ext cx="7954027" cy="3211512"/>
          </a:xfrm>
        </p:spPr>
      </p:pic>
    </p:spTree>
    <p:extLst>
      <p:ext uri="{BB962C8B-B14F-4D97-AF65-F5344CB8AC3E}">
        <p14:creationId xmlns:p14="http://schemas.microsoft.com/office/powerpoint/2010/main" val="13747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have seen it all…</a:t>
            </a:r>
          </a:p>
        </p:txBody>
      </p:sp>
      <p:sp>
        <p:nvSpPr>
          <p:cNvPr id="3" name="Content Placeholder 2"/>
          <p:cNvSpPr>
            <a:spLocks noGrp="1"/>
          </p:cNvSpPr>
          <p:nvPr>
            <p:ph sz="half" idx="1"/>
          </p:nvPr>
        </p:nvSpPr>
        <p:spPr>
          <a:xfrm>
            <a:off x="457200" y="1525863"/>
            <a:ext cx="4038600" cy="2986577"/>
          </a:xfrm>
        </p:spPr>
        <p:txBody>
          <a:bodyPr/>
          <a:lstStyle/>
          <a:p>
            <a:pPr marL="0" indent="0">
              <a:buNone/>
            </a:pPr>
            <a:r>
              <a:rPr lang="en-US" i="1" dirty="0"/>
              <a:t>There are people that put their lives in harms way everyday.</a:t>
            </a:r>
          </a:p>
          <a:p>
            <a:pPr marL="0" indent="0">
              <a:buNone/>
            </a:pPr>
            <a:r>
              <a:rPr lang="en-US" i="1" dirty="0"/>
              <a:t>It is not something they do,</a:t>
            </a:r>
          </a:p>
          <a:p>
            <a:pPr marL="0" indent="0">
              <a:buNone/>
            </a:pPr>
            <a:r>
              <a:rPr lang="en-US" i="1" dirty="0"/>
              <a:t>It is something they are.</a:t>
            </a:r>
          </a:p>
          <a:p>
            <a:pPr marL="0" indent="0">
              <a:buNone/>
            </a:pPr>
            <a:endParaRPr lang="en-US" i="1" dirty="0"/>
          </a:p>
          <a:p>
            <a:pPr marL="0" indent="0">
              <a:buNone/>
            </a:pPr>
            <a:r>
              <a:rPr lang="en-US" i="1" dirty="0"/>
              <a:t>No matter the call you run forward…</a:t>
            </a:r>
          </a:p>
          <a:p>
            <a:pPr marL="0" indent="0">
              <a:buNone/>
            </a:pPr>
            <a:endParaRPr lang="en-US" i="1" dirty="0"/>
          </a:p>
          <a:p>
            <a:pPr marL="0" indent="0">
              <a:buNone/>
            </a:pPr>
            <a:r>
              <a:rPr lang="en-US" i="1" dirty="0"/>
              <a:t>Thank you</a:t>
            </a:r>
          </a:p>
          <a:p>
            <a:endParaRPr lang="en-US" dirty="0"/>
          </a:p>
        </p:txBody>
      </p:sp>
      <p:pic>
        <p:nvPicPr>
          <p:cNvPr id="6" name="Content Placeholder 5"/>
          <p:cNvPicPr>
            <a:picLocks noGrp="1" noChangeAspect="1"/>
          </p:cNvPicPr>
          <p:nvPr>
            <p:ph sz="half" idx="2"/>
          </p:nvPr>
        </p:nvPicPr>
        <p:blipFill>
          <a:blip r:embed="rId3"/>
          <a:stretch>
            <a:fillRect/>
          </a:stretch>
        </p:blipFill>
        <p:spPr>
          <a:xfrm>
            <a:off x="4648200" y="1726331"/>
            <a:ext cx="4038600" cy="2371876"/>
          </a:xfrm>
        </p:spPr>
      </p:pic>
    </p:spTree>
    <p:extLst>
      <p:ext uri="{BB962C8B-B14F-4D97-AF65-F5344CB8AC3E}">
        <p14:creationId xmlns:p14="http://schemas.microsoft.com/office/powerpoint/2010/main" val="26503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79" y="3153441"/>
            <a:ext cx="3275785" cy="1634607"/>
          </a:xfrm>
        </p:spPr>
        <p:txBody>
          <a:bodyPr/>
          <a:lstStyle/>
          <a:p>
            <a:pPr algn="ctr"/>
            <a:r>
              <a:rPr lang="en-US" dirty="0"/>
              <a:t>Thank you for all that you do</a:t>
            </a:r>
            <a:br>
              <a:rPr lang="en-US" dirty="0"/>
            </a:br>
            <a:br>
              <a:rPr lang="en-US" dirty="0"/>
            </a:br>
            <a:r>
              <a:rPr lang="en-US" dirty="0"/>
              <a:t>You make a difference </a:t>
            </a:r>
          </a:p>
        </p:txBody>
      </p:sp>
    </p:spTree>
    <p:extLst>
      <p:ext uri="{BB962C8B-B14F-4D97-AF65-F5344CB8AC3E}">
        <p14:creationId xmlns:p14="http://schemas.microsoft.com/office/powerpoint/2010/main" val="395349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are here to celebrate your accomplishments</a:t>
            </a:r>
          </a:p>
        </p:txBody>
      </p:sp>
      <p:pic>
        <p:nvPicPr>
          <p:cNvPr id="4" name="Content Placeholder 3"/>
          <p:cNvPicPr>
            <a:picLocks noGrp="1" noChangeAspect="1"/>
          </p:cNvPicPr>
          <p:nvPr>
            <p:ph idx="1"/>
          </p:nvPr>
        </p:nvPicPr>
        <p:blipFill>
          <a:blip r:embed="rId3"/>
          <a:stretch>
            <a:fillRect/>
          </a:stretch>
        </p:blipFill>
        <p:spPr>
          <a:xfrm>
            <a:off x="457200" y="2203089"/>
            <a:ext cx="2303755" cy="1148232"/>
          </a:xfrm>
        </p:spPr>
      </p:pic>
      <p:pic>
        <p:nvPicPr>
          <p:cNvPr id="5" name="Picture 4"/>
          <p:cNvPicPr>
            <a:picLocks noChangeAspect="1"/>
          </p:cNvPicPr>
          <p:nvPr/>
        </p:nvPicPr>
        <p:blipFill>
          <a:blip r:embed="rId4"/>
          <a:stretch>
            <a:fillRect/>
          </a:stretch>
        </p:blipFill>
        <p:spPr>
          <a:xfrm>
            <a:off x="3320250" y="1343124"/>
            <a:ext cx="5738250" cy="3227765"/>
          </a:xfrm>
          <a:prstGeom prst="rect">
            <a:avLst/>
          </a:prstGeom>
        </p:spPr>
      </p:pic>
    </p:spTree>
    <p:extLst>
      <p:ext uri="{BB962C8B-B14F-4D97-AF65-F5344CB8AC3E}">
        <p14:creationId xmlns:p14="http://schemas.microsoft.com/office/powerpoint/2010/main" val="3779487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 Belt Use is on the Rise in Florida….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616627"/>
              </p:ext>
            </p:extLst>
          </p:nvPr>
        </p:nvGraphicFramePr>
        <p:xfrm>
          <a:off x="457200" y="1382713"/>
          <a:ext cx="8229600" cy="3211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96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CIOT 2016 v 2015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8206473"/>
              </p:ext>
            </p:extLst>
          </p:nvPr>
        </p:nvGraphicFramePr>
        <p:xfrm>
          <a:off x="457200" y="1382713"/>
          <a:ext cx="8229600" cy="2494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326604403"/>
                    </a:ext>
                  </a:extLst>
                </a:gridCol>
                <a:gridCol w="2743200">
                  <a:extLst>
                    <a:ext uri="{9D8B030D-6E8A-4147-A177-3AD203B41FA5}">
                      <a16:colId xmlns:a16="http://schemas.microsoft.com/office/drawing/2014/main" val="4061892503"/>
                    </a:ext>
                  </a:extLst>
                </a:gridCol>
                <a:gridCol w="2743200">
                  <a:extLst>
                    <a:ext uri="{9D8B030D-6E8A-4147-A177-3AD203B41FA5}">
                      <a16:colId xmlns:a16="http://schemas.microsoft.com/office/drawing/2014/main" val="672176459"/>
                    </a:ext>
                  </a:extLst>
                </a:gridCol>
              </a:tblGrid>
              <a:tr h="370840">
                <a:tc>
                  <a:txBody>
                    <a:bodyPr/>
                    <a:lstStyle/>
                    <a:p>
                      <a:pPr algn="l"/>
                      <a:endParaRPr lang="en-US" sz="1800" dirty="0">
                        <a:latin typeface="Arial" panose="020B0604020202020204" pitchFamily="34" charset="0"/>
                        <a:cs typeface="Arial" panose="020B0604020202020204" pitchFamily="34" charset="0"/>
                      </a:endParaRPr>
                    </a:p>
                  </a:txBody>
                  <a:tcPr/>
                </a:tc>
                <a:tc>
                  <a:txBody>
                    <a:bodyPr/>
                    <a:lstStyle/>
                    <a:p>
                      <a:pPr algn="l"/>
                      <a:r>
                        <a:rPr lang="en-US" sz="1800" b="0" i="0" u="none" strike="noStrike" baseline="0" dirty="0">
                          <a:latin typeface="Arial" panose="020B0604020202020204" pitchFamily="34" charset="0"/>
                          <a:cs typeface="Arial" panose="020B0604020202020204" pitchFamily="34" charset="0"/>
                        </a:rPr>
                        <a:t>National wave 2016</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b="0" i="0" u="none" strike="noStrike" baseline="0" dirty="0">
                          <a:latin typeface="Arial" panose="020B0604020202020204" pitchFamily="34" charset="0"/>
                          <a:cs typeface="Arial" panose="020B0604020202020204" pitchFamily="34" charset="0"/>
                        </a:rPr>
                        <a:t>National wave 2015</a:t>
                      </a:r>
                    </a:p>
                  </a:txBody>
                  <a:tcPr/>
                </a:tc>
                <a:extLst>
                  <a:ext uri="{0D108BD9-81ED-4DB2-BD59-A6C34878D82A}">
                    <a16:rowId xmlns:a16="http://schemas.microsoft.com/office/drawing/2014/main" val="3648382480"/>
                  </a:ext>
                </a:extLst>
              </a:tr>
              <a:tr h="370840">
                <a:tc>
                  <a:txBody>
                    <a:bodyPr/>
                    <a:lstStyle/>
                    <a:p>
                      <a:pPr algn="l"/>
                      <a:r>
                        <a:rPr lang="en-US" sz="1800" b="0" i="0" u="none" strike="noStrike" baseline="0" dirty="0">
                          <a:latin typeface="Arial" panose="020B0604020202020204" pitchFamily="34" charset="0"/>
                          <a:cs typeface="Arial" panose="020B0604020202020204" pitchFamily="34" charset="0"/>
                        </a:rPr>
                        <a:t>Safety Belt Citations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25001</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29257</a:t>
                      </a:r>
                    </a:p>
                  </a:txBody>
                  <a:tcPr/>
                </a:tc>
                <a:extLst>
                  <a:ext uri="{0D108BD9-81ED-4DB2-BD59-A6C34878D82A}">
                    <a16:rowId xmlns:a16="http://schemas.microsoft.com/office/drawing/2014/main" val="2548970206"/>
                  </a:ext>
                </a:extLst>
              </a:tr>
              <a:tr h="370840">
                <a:tc>
                  <a:txBody>
                    <a:bodyPr/>
                    <a:lstStyle/>
                    <a:p>
                      <a:pPr algn="l"/>
                      <a:r>
                        <a:rPr lang="en-US" sz="1800" b="0" i="0" u="none" strike="noStrike" baseline="0" dirty="0">
                          <a:latin typeface="Arial" panose="020B0604020202020204" pitchFamily="34" charset="0"/>
                          <a:cs typeface="Arial" panose="020B0604020202020204" pitchFamily="34" charset="0"/>
                        </a:rPr>
                        <a:t>Child Safety Seat Citations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826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856</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4283713"/>
                  </a:ext>
                </a:extLst>
              </a:tr>
              <a:tr h="370840">
                <a:tc>
                  <a:txBody>
                    <a:bodyPr/>
                    <a:lstStyle/>
                    <a:p>
                      <a:pPr algn="l"/>
                      <a:r>
                        <a:rPr lang="en-US" sz="1800" b="0" i="0" u="none" strike="noStrike" baseline="0" dirty="0">
                          <a:latin typeface="Arial" panose="020B0604020202020204" pitchFamily="34" charset="0"/>
                          <a:cs typeface="Arial" panose="020B0604020202020204" pitchFamily="34" charset="0"/>
                        </a:rPr>
                        <a:t>Reckless Driving</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748</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773</a:t>
                      </a:r>
                    </a:p>
                  </a:txBody>
                  <a:tcPr/>
                </a:tc>
                <a:extLst>
                  <a:ext uri="{0D108BD9-81ED-4DB2-BD59-A6C34878D82A}">
                    <a16:rowId xmlns:a16="http://schemas.microsoft.com/office/drawing/2014/main" val="3258262393"/>
                  </a:ext>
                </a:extLst>
              </a:tr>
              <a:tr h="370840">
                <a:tc>
                  <a:txBody>
                    <a:bodyPr/>
                    <a:lstStyle/>
                    <a:p>
                      <a:pPr algn="l"/>
                      <a:r>
                        <a:rPr lang="en-US" sz="1800" b="0" i="0" u="none" strike="noStrike" baseline="0" dirty="0">
                          <a:latin typeface="Arial" panose="020B0604020202020204" pitchFamily="34" charset="0"/>
                          <a:cs typeface="Arial" panose="020B0604020202020204" pitchFamily="34" charset="0"/>
                        </a:rPr>
                        <a:t>Speeding Citations</a:t>
                      </a: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29667</a:t>
                      </a: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34265</a:t>
                      </a:r>
                    </a:p>
                  </a:txBody>
                  <a:tcPr/>
                </a:tc>
                <a:extLst>
                  <a:ext uri="{0D108BD9-81ED-4DB2-BD59-A6C34878D82A}">
                    <a16:rowId xmlns:a16="http://schemas.microsoft.com/office/drawing/2014/main" val="85338836"/>
                  </a:ext>
                </a:extLst>
              </a:tr>
              <a:tr h="370840">
                <a:tc>
                  <a:txBody>
                    <a:bodyPr/>
                    <a:lstStyle/>
                    <a:p>
                      <a:pPr algn="l"/>
                      <a:r>
                        <a:rPr lang="en-US" sz="1800" b="0" i="0" u="none" strike="noStrike" baseline="0" dirty="0">
                          <a:latin typeface="Arial" panose="020B0604020202020204" pitchFamily="34" charset="0"/>
                          <a:cs typeface="Arial" panose="020B0604020202020204" pitchFamily="34" charset="0"/>
                        </a:rPr>
                        <a:t>DUI Arrests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1526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baseline="0" dirty="0">
                          <a:latin typeface="Arial" panose="020B0604020202020204" pitchFamily="34" charset="0"/>
                          <a:cs typeface="Arial" panose="020B0604020202020204" pitchFamily="34" charset="0"/>
                        </a:rPr>
                        <a:t>1522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8912092"/>
                  </a:ext>
                </a:extLst>
              </a:tr>
            </a:tbl>
          </a:graphicData>
        </a:graphic>
      </p:graphicFrame>
    </p:spTree>
    <p:extLst>
      <p:ext uri="{BB962C8B-B14F-4D97-AF65-F5344CB8AC3E}">
        <p14:creationId xmlns:p14="http://schemas.microsoft.com/office/powerpoint/2010/main" val="18157706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creen Clipping"/>
          <p:cNvPicPr>
            <a:picLocks noChangeAspect="1"/>
          </p:cNvPicPr>
          <p:nvPr/>
        </p:nvPicPr>
        <p:blipFill>
          <a:blip r:embed="rId3"/>
          <a:stretch>
            <a:fillRect/>
          </a:stretch>
        </p:blipFill>
        <p:spPr>
          <a:xfrm>
            <a:off x="1005065" y="461639"/>
            <a:ext cx="7133869" cy="4243526"/>
          </a:xfrm>
          <a:prstGeom prst="rect">
            <a:avLst/>
          </a:prstGeom>
        </p:spPr>
      </p:pic>
    </p:spTree>
    <p:extLst>
      <p:ext uri="{BB962C8B-B14F-4D97-AF65-F5344CB8AC3E}">
        <p14:creationId xmlns:p14="http://schemas.microsoft.com/office/powerpoint/2010/main" val="316579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31" y="3987481"/>
            <a:ext cx="6172200" cy="668753"/>
          </a:xfrm>
        </p:spPr>
        <p:txBody>
          <a:bodyPr/>
          <a:lstStyle/>
          <a:p>
            <a:pPr algn="ctr"/>
            <a:r>
              <a:rPr lang="en-US" dirty="0"/>
              <a:t>August 15 – September 4, 2017</a:t>
            </a:r>
          </a:p>
        </p:txBody>
      </p:sp>
      <p:sp>
        <p:nvSpPr>
          <p:cNvPr id="4" name="Slide Number Placeholder 3"/>
          <p:cNvSpPr>
            <a:spLocks noGrp="1"/>
          </p:cNvSpPr>
          <p:nvPr>
            <p:ph type="sldNum" sz="quarter" idx="12"/>
          </p:nvPr>
        </p:nvSpPr>
        <p:spPr/>
        <p:txBody>
          <a:bodyPr/>
          <a:lstStyle/>
          <a:p>
            <a:fld id="{D1BB8595-08D9-A942-9AAF-F42EF9933F95}" type="slidenum">
              <a:rPr lang="en-US" smtClean="0"/>
              <a:t>6</a:t>
            </a:fld>
            <a:endParaRPr lang="en-US"/>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1874" y="628733"/>
            <a:ext cx="3358515" cy="3212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52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3" y="573741"/>
            <a:ext cx="8525436" cy="4308872"/>
          </a:xfrm>
          <a:prstGeom prst="rect">
            <a:avLst/>
          </a:prstGeom>
        </p:spPr>
        <p:txBody>
          <a:bodyPr wrap="square">
            <a:spAutoFit/>
          </a:bodyPr>
          <a:lstStyle/>
          <a:p>
            <a:pPr algn="ctr"/>
            <a:r>
              <a:rPr lang="en-US" altLang="en-US" b="1" dirty="0"/>
              <a:t>Drive Sober or Get Pulled Over Data</a:t>
            </a:r>
            <a:br>
              <a:rPr lang="en-US" altLang="en-US" b="1" dirty="0"/>
            </a:br>
            <a:r>
              <a:rPr lang="en-US" altLang="en-US" dirty="0"/>
              <a:t>Winter Campaign National DRE Results</a:t>
            </a:r>
            <a:br>
              <a:rPr lang="en-US" altLang="en-US" dirty="0"/>
            </a:br>
            <a:r>
              <a:rPr lang="en-US" altLang="en-US" dirty="0"/>
              <a:t>(December 18, 2016 – January 3, 2017)</a:t>
            </a:r>
          </a:p>
          <a:p>
            <a:pPr algn="ctr"/>
            <a:endParaRPr lang="en-US" altLang="en-US" dirty="0"/>
          </a:p>
          <a:p>
            <a:pPr algn="ctr"/>
            <a:endParaRPr lang="en-US" altLang="en-US" dirty="0"/>
          </a:p>
          <a:p>
            <a:pPr>
              <a:defRPr/>
            </a:pPr>
            <a:r>
              <a:rPr lang="en-US" altLang="en-US" sz="2800" dirty="0"/>
              <a:t>37 Reporting States</a:t>
            </a:r>
          </a:p>
          <a:p>
            <a:pPr lvl="1">
              <a:defRPr/>
            </a:pPr>
            <a:r>
              <a:rPr lang="en-US" altLang="en-US" sz="2400" dirty="0"/>
              <a:t>7,550 DRE DUI Arrests</a:t>
            </a:r>
          </a:p>
          <a:p>
            <a:pPr lvl="1">
              <a:defRPr/>
            </a:pPr>
            <a:r>
              <a:rPr lang="en-US" altLang="en-US" sz="2400" dirty="0"/>
              <a:t>1,333 DRE DUI Drug Arrests</a:t>
            </a:r>
          </a:p>
          <a:p>
            <a:pPr lvl="1">
              <a:defRPr/>
            </a:pPr>
            <a:r>
              <a:rPr lang="en-US" altLang="en-US" sz="2400" dirty="0"/>
              <a:t>403 DRE-Involved Sobriety Checkpoints</a:t>
            </a:r>
          </a:p>
          <a:p>
            <a:pPr lvl="1">
              <a:defRPr/>
            </a:pPr>
            <a:r>
              <a:rPr lang="en-US" altLang="en-US" sz="2400" dirty="0"/>
              <a:t>1,643 DRE-Involved Emphasis Patrols</a:t>
            </a:r>
          </a:p>
          <a:p>
            <a:pPr lvl="1">
              <a:defRPr/>
            </a:pPr>
            <a:r>
              <a:rPr lang="en-US" altLang="en-US" sz="2400" dirty="0"/>
              <a:t>3,338 Drug Arrests</a:t>
            </a:r>
          </a:p>
          <a:p>
            <a:pPr algn="ctr"/>
            <a:endParaRPr lang="en-US" altLang="en-US" dirty="0"/>
          </a:p>
          <a:p>
            <a:pPr algn="ctr"/>
            <a:endParaRPr lang="en-US" altLang="en-US" dirty="0"/>
          </a:p>
        </p:txBody>
      </p:sp>
    </p:spTree>
    <p:extLst>
      <p:ext uri="{BB962C8B-B14F-4D97-AF65-F5344CB8AC3E}">
        <p14:creationId xmlns:p14="http://schemas.microsoft.com/office/powerpoint/2010/main" val="132225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Out making a difference…</a:t>
            </a:r>
          </a:p>
        </p:txBody>
      </p:sp>
      <p:pic>
        <p:nvPicPr>
          <p:cNvPr id="7" name="Content Placeholder 6"/>
          <p:cNvPicPr>
            <a:picLocks noGrp="1" noChangeAspect="1"/>
          </p:cNvPicPr>
          <p:nvPr>
            <p:ph idx="1"/>
          </p:nvPr>
        </p:nvPicPr>
        <p:blipFill>
          <a:blip r:embed="rId3"/>
          <a:stretch>
            <a:fillRect/>
          </a:stretch>
        </p:blipFill>
        <p:spPr>
          <a:xfrm>
            <a:off x="1227550" y="1343125"/>
            <a:ext cx="7102257" cy="3131059"/>
          </a:xfrm>
        </p:spPr>
      </p:pic>
    </p:spTree>
    <p:extLst>
      <p:ext uri="{BB962C8B-B14F-4D97-AF65-F5344CB8AC3E}">
        <p14:creationId xmlns:p14="http://schemas.microsoft.com/office/powerpoint/2010/main" val="830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372"/>
            <a:ext cx="8229600" cy="1109604"/>
          </a:xfrm>
        </p:spPr>
        <p:txBody>
          <a:bodyPr>
            <a:normAutofit/>
          </a:bodyPr>
          <a:lstStyle/>
          <a:p>
            <a:pPr algn="ctr"/>
            <a:r>
              <a:rPr lang="en-US" dirty="0"/>
              <a:t>Preliminary Data </a:t>
            </a:r>
            <a:br>
              <a:rPr lang="en-US" dirty="0"/>
            </a:br>
            <a:r>
              <a:rPr lang="en-US" dirty="0"/>
              <a:t>July 2, 2016 Compared to July 2, 2017 </a:t>
            </a:r>
          </a:p>
        </p:txBody>
      </p:sp>
      <p:sp>
        <p:nvSpPr>
          <p:cNvPr id="3" name="Content Placeholder 2"/>
          <p:cNvSpPr>
            <a:spLocks noGrp="1"/>
          </p:cNvSpPr>
          <p:nvPr>
            <p:ph idx="1"/>
          </p:nvPr>
        </p:nvSpPr>
        <p:spPr/>
        <p:txBody>
          <a:bodyPr/>
          <a:lstStyle/>
          <a:p>
            <a:endParaRPr lang="en-US" dirty="0"/>
          </a:p>
          <a:p>
            <a:endParaRPr lang="en-US" dirty="0"/>
          </a:p>
          <a:p>
            <a:r>
              <a:rPr lang="en-US" dirty="0"/>
              <a:t>2016 		1,616</a:t>
            </a:r>
          </a:p>
          <a:p>
            <a:endParaRPr lang="en-US" dirty="0"/>
          </a:p>
          <a:p>
            <a:r>
              <a:rPr lang="en-US" dirty="0"/>
              <a:t>2017 		1,612</a:t>
            </a:r>
          </a:p>
        </p:txBody>
      </p:sp>
    </p:spTree>
    <p:extLst>
      <p:ext uri="{BB962C8B-B14F-4D97-AF65-F5344CB8AC3E}">
        <p14:creationId xmlns:p14="http://schemas.microsoft.com/office/powerpoint/2010/main" val="76815327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2676</TotalTime>
  <Words>402</Words>
  <Application>Microsoft Office PowerPoint</Application>
  <PresentationFormat>On-screen Show (16:9)</PresentationFormat>
  <Paragraphs>82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Rockwell</vt:lpstr>
      <vt:lpstr>Trebuchet MS</vt:lpstr>
      <vt:lpstr>Black</vt:lpstr>
      <vt:lpstr>2017 Florida Law Enforcement Liaison Traffic Safety Challenge </vt:lpstr>
      <vt:lpstr>We are here to celebrate your accomplishments</vt:lpstr>
      <vt:lpstr>Seat Belt Use is on the Rise in Florida….</vt:lpstr>
      <vt:lpstr>CIOT 2016 v 2015 results</vt:lpstr>
      <vt:lpstr>PowerPoint Presentation</vt:lpstr>
      <vt:lpstr>August 15 – September 4, 2017</vt:lpstr>
      <vt:lpstr>PowerPoint Presentation</vt:lpstr>
      <vt:lpstr>Out making a difference…</vt:lpstr>
      <vt:lpstr>Preliminary Data  July 2, 2016 Compared to July 2, 2017 </vt:lpstr>
      <vt:lpstr>It is dangerous out there take precautions…</vt:lpstr>
      <vt:lpstr>Even on ice, you are getting noticed…</vt:lpstr>
      <vt:lpstr>You have seen it all…</vt:lpstr>
      <vt:lpstr>Thank you for all that you do  You make a difference </vt:lpstr>
    </vt:vector>
  </TitlesOfParts>
  <Company>The Tombras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kstone</dc:creator>
  <cp:lastModifiedBy>Richardson, Sandy (NHTSA)</cp:lastModifiedBy>
  <cp:revision>86</cp:revision>
  <cp:lastPrinted>2017-07-03T15:56:08Z</cp:lastPrinted>
  <dcterms:created xsi:type="dcterms:W3CDTF">2016-02-23T19:52:48Z</dcterms:created>
  <dcterms:modified xsi:type="dcterms:W3CDTF">2017-07-17T11:22:00Z</dcterms:modified>
</cp:coreProperties>
</file>